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AD0F90A-1E42-487B-940D-65D433B2372D}">
          <p14:sldIdLst>
            <p14:sldId id="256"/>
            <p14:sldId id="257"/>
            <p14:sldId id="259"/>
            <p14:sldId id="25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晏详" initials="陈" lastIdx="1" clrIdx="0">
    <p:extLst>
      <p:ext uri="{19B8F6BF-5375-455C-9EA6-DF929625EA0E}">
        <p15:presenceInfo xmlns:p15="http://schemas.microsoft.com/office/powerpoint/2012/main" userId="877e147427f5a8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5T12:40:20.258"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1C952-30D0-488E-A035-D7E1A5A33D2C}" type="datetimeFigureOut">
              <a:rPr lang="zh-CN" altLang="en-US" smtClean="0"/>
              <a:t>2021/8/15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0F149-E454-4E62-B4FA-95914DDFCFA5}" type="slidenum">
              <a:rPr lang="zh-CN" altLang="en-US" smtClean="0"/>
              <a:t>‹#›</a:t>
            </a:fld>
            <a:endParaRPr lang="zh-CN" altLang="en-US"/>
          </a:p>
        </p:txBody>
      </p:sp>
    </p:spTree>
    <p:extLst>
      <p:ext uri="{BB962C8B-B14F-4D97-AF65-F5344CB8AC3E}">
        <p14:creationId xmlns:p14="http://schemas.microsoft.com/office/powerpoint/2010/main" val="399671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70F149-E454-4E62-B4FA-95914DDFCFA5}" type="slidenum">
              <a:rPr lang="zh-CN" altLang="en-US" smtClean="0"/>
              <a:t>5</a:t>
            </a:fld>
            <a:endParaRPr lang="zh-CN" altLang="en-US"/>
          </a:p>
        </p:txBody>
      </p:sp>
    </p:spTree>
    <p:extLst>
      <p:ext uri="{BB962C8B-B14F-4D97-AF65-F5344CB8AC3E}">
        <p14:creationId xmlns:p14="http://schemas.microsoft.com/office/powerpoint/2010/main" val="123681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139BB-9E8F-4E50-AB7E-4E8817CBA81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F0C018C-136E-44D0-9134-E37A15AAE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29EF114-C8B0-4745-B3AE-C4B9AF710A6F}"/>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917DB349-25DC-49E5-A0B0-4E17404EF3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40520-FCE4-48F0-879E-5B27E3F77D99}"/>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3786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08970-7E23-4EA3-A9E4-10FD792705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3D0910-056B-432E-997C-147D65A4D75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CC4B5F-6882-4225-AF25-410CAF6310DF}"/>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57186A75-6D7A-4C0F-B904-71D4BD2783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ED180A-D7E6-470B-B6D6-E5782CAAAA31}"/>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121831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318833-66F0-400D-A1F3-D416B1640D9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DF9674-6DD9-4381-840F-17FAE53C0A7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24250E-245C-40E7-B8F9-8BC85B44DF20}"/>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3AB23219-7C96-4051-B665-EA3404D8AE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1CF75A-718F-4B34-8351-8D45D193BC1A}"/>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108770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618D4-0FEC-4DD4-8C59-B37DAF02C8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1DAF28-2647-4692-818F-42E2F8F80D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2C6283-2372-4092-AC30-C0F1BE391312}"/>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53E8DC18-CCD5-4056-B320-6FFD3D3434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22008A-AAE4-440A-9608-5936235A9C1D}"/>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335556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66AC5-12A8-4A76-997A-C199AEF5D3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4BD3A7-3265-4082-88A1-63CA799C1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86E9820-7729-426F-8446-26776328AB25}"/>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A22F65D3-6F28-40A8-97C1-F929484E20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B3C341-A629-4296-B731-A53049335485}"/>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328318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2E99B-6DCA-45D5-AA2B-5A8B0277CB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6AEA5D-836B-4AAB-9CA8-B8B6A69E26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FB58B8-913F-4800-A05C-C7B3BE285AC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6428A09-C5AE-4AA2-B5CD-3E8314B0845B}"/>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6" name="页脚占位符 5">
            <a:extLst>
              <a:ext uri="{FF2B5EF4-FFF2-40B4-BE49-F238E27FC236}">
                <a16:creationId xmlns:a16="http://schemas.microsoft.com/office/drawing/2014/main" id="{2E31C0A6-6B85-4B06-98DB-FBEB99F8F3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269F49-59CE-498D-95EA-8DD506111149}"/>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412172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40F79-0B3B-442B-952C-2BDDF3B2688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E683F0-3F31-4AAC-94E1-590452B23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ECC15F-2143-43E4-B457-5E6C65EF35C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AD7ABE8-1016-492D-B89F-752D695550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B5FE03E-FD77-4D12-95ED-7B98F59F2C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10C372A-05A7-4D35-9290-1BEAE3E52059}"/>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8" name="页脚占位符 7">
            <a:extLst>
              <a:ext uri="{FF2B5EF4-FFF2-40B4-BE49-F238E27FC236}">
                <a16:creationId xmlns:a16="http://schemas.microsoft.com/office/drawing/2014/main" id="{56CD68DA-2698-4014-8CEF-A94ABCC6567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F450B9-718C-4E16-9722-E568B12EB224}"/>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156331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7A436-7669-473A-A990-A015C62D7D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88BB26-56A1-4399-A3DC-AB561A336D19}"/>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4" name="页脚占位符 3">
            <a:extLst>
              <a:ext uri="{FF2B5EF4-FFF2-40B4-BE49-F238E27FC236}">
                <a16:creationId xmlns:a16="http://schemas.microsoft.com/office/drawing/2014/main" id="{68266A28-E07D-499F-A955-228DC5F9913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225A26-C3BE-456B-AA5F-8BF786A89184}"/>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977391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BFA7AC-ACFE-429A-98B9-A1F7E315EA74}"/>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3" name="页脚占位符 2">
            <a:extLst>
              <a:ext uri="{FF2B5EF4-FFF2-40B4-BE49-F238E27FC236}">
                <a16:creationId xmlns:a16="http://schemas.microsoft.com/office/drawing/2014/main" id="{1D83C407-2481-4D8B-91F9-58C7B02C354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B778B43-3A72-4615-8B3E-0F2E54FFC478}"/>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663497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94ADC-FA93-46E6-B536-572C80D531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814CCD-7800-435B-B800-EEE993030E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850868A-F216-4C15-8E14-B33B70A4D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DDF69AF-EC15-4678-BB90-BAA1A4E190E8}"/>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6" name="页脚占位符 5">
            <a:extLst>
              <a:ext uri="{FF2B5EF4-FFF2-40B4-BE49-F238E27FC236}">
                <a16:creationId xmlns:a16="http://schemas.microsoft.com/office/drawing/2014/main" id="{14BE95FF-BA39-404E-853E-A4BB721FEA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1C567E-C228-4A95-B8C7-D406BCEC3521}"/>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3445180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5A071-D4BD-4515-B790-0EF64D12C13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BC133AB-5BAA-4713-B64E-8B2BEB9C8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9ADF80A-ED0C-49F2-B683-B7843A3F8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0D5554-F0FF-4698-9307-A3B34418D1C1}"/>
              </a:ext>
            </a:extLst>
          </p:cNvPr>
          <p:cNvSpPr>
            <a:spLocks noGrp="1"/>
          </p:cNvSpPr>
          <p:nvPr>
            <p:ph type="dt" sz="half" idx="10"/>
          </p:nvPr>
        </p:nvSpPr>
        <p:spPr/>
        <p:txBody>
          <a:bodyPr/>
          <a:lstStyle/>
          <a:p>
            <a:fld id="{C88B1C60-F294-4BE1-8829-780266D4A989}" type="datetimeFigureOut">
              <a:rPr lang="zh-CN" altLang="en-US" smtClean="0"/>
              <a:t>2021/8/15</a:t>
            </a:fld>
            <a:endParaRPr lang="zh-CN" altLang="en-US"/>
          </a:p>
        </p:txBody>
      </p:sp>
      <p:sp>
        <p:nvSpPr>
          <p:cNvPr id="6" name="页脚占位符 5">
            <a:extLst>
              <a:ext uri="{FF2B5EF4-FFF2-40B4-BE49-F238E27FC236}">
                <a16:creationId xmlns:a16="http://schemas.microsoft.com/office/drawing/2014/main" id="{FAE304E1-D8D3-44A2-9182-A3A9FCF85F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EFF199-DC77-424B-9506-720D1CC97822}"/>
              </a:ext>
            </a:extLst>
          </p:cNvPr>
          <p:cNvSpPr>
            <a:spLocks noGrp="1"/>
          </p:cNvSpPr>
          <p:nvPr>
            <p:ph type="sldNum" sz="quarter" idx="12"/>
          </p:nvPr>
        </p:nvSpPr>
        <p:spPr/>
        <p:txBody>
          <a:body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54827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853234-81AA-4A00-BEA6-013C420C36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FC7158-0144-44AB-9223-7E5E9C95ED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BE196E-5506-4135-A61D-C85992ED2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B1C60-F294-4BE1-8829-780266D4A989}" type="datetimeFigureOut">
              <a:rPr lang="zh-CN" altLang="en-US" smtClean="0"/>
              <a:t>2021/8/15</a:t>
            </a:fld>
            <a:endParaRPr lang="zh-CN" altLang="en-US"/>
          </a:p>
        </p:txBody>
      </p:sp>
      <p:sp>
        <p:nvSpPr>
          <p:cNvPr id="5" name="页脚占位符 4">
            <a:extLst>
              <a:ext uri="{FF2B5EF4-FFF2-40B4-BE49-F238E27FC236}">
                <a16:creationId xmlns:a16="http://schemas.microsoft.com/office/drawing/2014/main" id="{22D49ECA-B13A-4BEE-9BFC-C4F3F857B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7FB53C-0919-4AEA-A5D2-E22602F9E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7CA4C-52B1-4C8A-9DD8-A7F62F2D7CC8}" type="slidenum">
              <a:rPr lang="zh-CN" altLang="en-US" smtClean="0"/>
              <a:t>‹#›</a:t>
            </a:fld>
            <a:endParaRPr lang="zh-CN" altLang="en-US"/>
          </a:p>
        </p:txBody>
      </p:sp>
    </p:spTree>
    <p:extLst>
      <p:ext uri="{BB962C8B-B14F-4D97-AF65-F5344CB8AC3E}">
        <p14:creationId xmlns:p14="http://schemas.microsoft.com/office/powerpoint/2010/main" val="162932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B9698-FD7A-4BF9-896E-316A3A289E62}"/>
              </a:ext>
            </a:extLst>
          </p:cNvPr>
          <p:cNvSpPr>
            <a:spLocks noGrp="1"/>
          </p:cNvSpPr>
          <p:nvPr>
            <p:ph type="ctrTitle"/>
          </p:nvPr>
        </p:nvSpPr>
        <p:spPr/>
        <p:txBody>
          <a:bodyPr/>
          <a:lstStyle/>
          <a:p>
            <a:r>
              <a:rPr lang="zh-CN" altLang="en-US" dirty="0"/>
              <a:t>基本的排序算法讲解</a:t>
            </a:r>
          </a:p>
        </p:txBody>
      </p:sp>
    </p:spTree>
    <p:extLst>
      <p:ext uri="{BB962C8B-B14F-4D97-AF65-F5344CB8AC3E}">
        <p14:creationId xmlns:p14="http://schemas.microsoft.com/office/powerpoint/2010/main" val="2737376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内容占位符 16">
            <a:extLst>
              <a:ext uri="{FF2B5EF4-FFF2-40B4-BE49-F238E27FC236}">
                <a16:creationId xmlns:a16="http://schemas.microsoft.com/office/drawing/2014/main" id="{C1DE573F-B221-4B86-A866-DD8D4D7187D3}"/>
              </a:ext>
            </a:extLst>
          </p:cNvPr>
          <p:cNvPicPr>
            <a:picLocks noGrp="1" noChangeAspect="1"/>
          </p:cNvPicPr>
          <p:nvPr>
            <p:ph sz="half" idx="2"/>
          </p:nvPr>
        </p:nvPicPr>
        <p:blipFill>
          <a:blip r:embed="rId2"/>
          <a:stretch>
            <a:fillRect/>
          </a:stretch>
        </p:blipFill>
        <p:spPr>
          <a:xfrm>
            <a:off x="6172200" y="790651"/>
            <a:ext cx="5181600" cy="1388838"/>
          </a:xfrm>
        </p:spPr>
      </p:pic>
      <p:pic>
        <p:nvPicPr>
          <p:cNvPr id="13" name="内容占位符 12">
            <a:extLst>
              <a:ext uri="{FF2B5EF4-FFF2-40B4-BE49-F238E27FC236}">
                <a16:creationId xmlns:a16="http://schemas.microsoft.com/office/drawing/2014/main" id="{51010542-DB88-4840-A8B9-81A8628DAC18}"/>
              </a:ext>
            </a:extLst>
          </p:cNvPr>
          <p:cNvPicPr>
            <a:picLocks noGrp="1" noChangeAspect="1"/>
          </p:cNvPicPr>
          <p:nvPr>
            <p:ph sz="half" idx="1"/>
          </p:nvPr>
        </p:nvPicPr>
        <p:blipFill>
          <a:blip r:embed="rId3"/>
          <a:stretch>
            <a:fillRect/>
          </a:stretch>
        </p:blipFill>
        <p:spPr>
          <a:xfrm>
            <a:off x="838200" y="726927"/>
            <a:ext cx="5181600" cy="3476477"/>
          </a:xfrm>
          <a:prstGeom prst="rect">
            <a:avLst/>
          </a:prstGeom>
        </p:spPr>
      </p:pic>
      <p:sp>
        <p:nvSpPr>
          <p:cNvPr id="20" name="文本框 19">
            <a:extLst>
              <a:ext uri="{FF2B5EF4-FFF2-40B4-BE49-F238E27FC236}">
                <a16:creationId xmlns:a16="http://schemas.microsoft.com/office/drawing/2014/main" id="{59651301-FCD2-4AA9-A0A6-AFB406A3A025}"/>
              </a:ext>
            </a:extLst>
          </p:cNvPr>
          <p:cNvSpPr txBox="1"/>
          <p:nvPr/>
        </p:nvSpPr>
        <p:spPr>
          <a:xfrm>
            <a:off x="6457507" y="2381693"/>
            <a:ext cx="5493812" cy="369332"/>
          </a:xfrm>
          <a:prstGeom prst="rect">
            <a:avLst/>
          </a:prstGeom>
          <a:noFill/>
        </p:spPr>
        <p:txBody>
          <a:bodyPr wrap="none" rtlCol="0">
            <a:spAutoFit/>
          </a:bodyPr>
          <a:lstStyle/>
          <a:p>
            <a:r>
              <a:rPr lang="zh-CN" altLang="en-US" dirty="0"/>
              <a:t>注意：选择排序的移动次数是所有的排序算法中最少</a:t>
            </a:r>
          </a:p>
        </p:txBody>
      </p:sp>
    </p:spTree>
    <p:extLst>
      <p:ext uri="{BB962C8B-B14F-4D97-AF65-F5344CB8AC3E}">
        <p14:creationId xmlns:p14="http://schemas.microsoft.com/office/powerpoint/2010/main" val="2066303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063E8-1516-4645-8930-99D05828DA64}"/>
              </a:ext>
            </a:extLst>
          </p:cNvPr>
          <p:cNvSpPr>
            <a:spLocks noGrp="1"/>
          </p:cNvSpPr>
          <p:nvPr>
            <p:ph type="title"/>
          </p:nvPr>
        </p:nvSpPr>
        <p:spPr/>
        <p:txBody>
          <a:bodyPr/>
          <a:lstStyle/>
          <a:p>
            <a:r>
              <a:rPr lang="zh-CN" altLang="en-US" dirty="0"/>
              <a:t>插入排序</a:t>
            </a:r>
          </a:p>
        </p:txBody>
      </p:sp>
      <p:sp>
        <p:nvSpPr>
          <p:cNvPr id="7" name="内容占位符 6">
            <a:extLst>
              <a:ext uri="{FF2B5EF4-FFF2-40B4-BE49-F238E27FC236}">
                <a16:creationId xmlns:a16="http://schemas.microsoft.com/office/drawing/2014/main" id="{A9635599-925B-43C7-913C-10375BD235FE}"/>
              </a:ext>
            </a:extLst>
          </p:cNvPr>
          <p:cNvSpPr>
            <a:spLocks noGrp="1"/>
          </p:cNvSpPr>
          <p:nvPr>
            <p:ph idx="1"/>
          </p:nvPr>
        </p:nvSpPr>
        <p:spPr/>
        <p:txBody>
          <a:bodyPr/>
          <a:lstStyle/>
          <a:p>
            <a:pPr marL="0" indent="0">
              <a:buNone/>
            </a:pPr>
            <a:endParaRPr lang="zh-CN" altLang="en-US" dirty="0"/>
          </a:p>
        </p:txBody>
      </p:sp>
      <p:pic>
        <p:nvPicPr>
          <p:cNvPr id="9" name="图片 8">
            <a:extLst>
              <a:ext uri="{FF2B5EF4-FFF2-40B4-BE49-F238E27FC236}">
                <a16:creationId xmlns:a16="http://schemas.microsoft.com/office/drawing/2014/main" id="{5B7CE5F1-47CE-4CA7-A73D-1D021E559A4F}"/>
              </a:ext>
            </a:extLst>
          </p:cNvPr>
          <p:cNvPicPr>
            <a:picLocks noChangeAspect="1"/>
          </p:cNvPicPr>
          <p:nvPr/>
        </p:nvPicPr>
        <p:blipFill>
          <a:blip r:embed="rId2"/>
          <a:stretch>
            <a:fillRect/>
          </a:stretch>
        </p:blipFill>
        <p:spPr>
          <a:xfrm>
            <a:off x="909120" y="1825625"/>
            <a:ext cx="9438095" cy="4171429"/>
          </a:xfrm>
          <a:prstGeom prst="rect">
            <a:avLst/>
          </a:prstGeom>
        </p:spPr>
      </p:pic>
    </p:spTree>
    <p:extLst>
      <p:ext uri="{BB962C8B-B14F-4D97-AF65-F5344CB8AC3E}">
        <p14:creationId xmlns:p14="http://schemas.microsoft.com/office/powerpoint/2010/main" val="220491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A69A805-92C6-4A9C-88E6-C39750BC5F3F}"/>
              </a:ext>
            </a:extLst>
          </p:cNvPr>
          <p:cNvPicPr>
            <a:picLocks noGrp="1" noChangeAspect="1"/>
          </p:cNvPicPr>
          <p:nvPr>
            <p:ph idx="1"/>
          </p:nvPr>
        </p:nvPicPr>
        <p:blipFill>
          <a:blip r:embed="rId2"/>
          <a:stretch>
            <a:fillRect/>
          </a:stretch>
        </p:blipFill>
        <p:spPr>
          <a:xfrm>
            <a:off x="590108" y="585159"/>
            <a:ext cx="5690190" cy="4351338"/>
          </a:xfrm>
        </p:spPr>
      </p:pic>
      <p:sp>
        <p:nvSpPr>
          <p:cNvPr id="6" name="文本框 5">
            <a:extLst>
              <a:ext uri="{FF2B5EF4-FFF2-40B4-BE49-F238E27FC236}">
                <a16:creationId xmlns:a16="http://schemas.microsoft.com/office/drawing/2014/main" id="{E28557FF-9C45-42E1-8D3B-6DACFA90FF50}"/>
              </a:ext>
            </a:extLst>
          </p:cNvPr>
          <p:cNvSpPr txBox="1"/>
          <p:nvPr/>
        </p:nvSpPr>
        <p:spPr>
          <a:xfrm>
            <a:off x="7315200" y="1360967"/>
            <a:ext cx="4801314" cy="923330"/>
          </a:xfrm>
          <a:prstGeom prst="rect">
            <a:avLst/>
          </a:prstGeom>
          <a:noFill/>
        </p:spPr>
        <p:txBody>
          <a:bodyPr wrap="none" rtlCol="0">
            <a:spAutoFit/>
          </a:bodyPr>
          <a:lstStyle/>
          <a:p>
            <a:r>
              <a:rPr lang="zh-CN" altLang="en-US" dirty="0"/>
              <a:t>注：在数据量很小的情况插入排序是最快的。</a:t>
            </a:r>
            <a:endParaRPr lang="en-US" altLang="zh-CN" dirty="0"/>
          </a:p>
          <a:p>
            <a:r>
              <a:rPr lang="zh-CN" altLang="en-US" dirty="0"/>
              <a:t>在排序算法优化的的时候可以在数据量小的</a:t>
            </a:r>
            <a:endParaRPr lang="en-US" altLang="zh-CN" dirty="0"/>
          </a:p>
          <a:p>
            <a:r>
              <a:rPr lang="zh-CN" altLang="en-US" dirty="0"/>
              <a:t>时候转化为选择排序</a:t>
            </a:r>
            <a:r>
              <a:rPr lang="en-US" altLang="zh-CN" dirty="0"/>
              <a:t>    </a:t>
            </a:r>
          </a:p>
        </p:txBody>
      </p:sp>
      <p:pic>
        <p:nvPicPr>
          <p:cNvPr id="10" name="图片 9">
            <a:extLst>
              <a:ext uri="{FF2B5EF4-FFF2-40B4-BE49-F238E27FC236}">
                <a16:creationId xmlns:a16="http://schemas.microsoft.com/office/drawing/2014/main" id="{BF2EDC49-44AB-44D9-AAB2-0E4BB3F3373C}"/>
              </a:ext>
            </a:extLst>
          </p:cNvPr>
          <p:cNvPicPr>
            <a:picLocks noChangeAspect="1"/>
          </p:cNvPicPr>
          <p:nvPr/>
        </p:nvPicPr>
        <p:blipFill>
          <a:blip r:embed="rId3"/>
          <a:stretch>
            <a:fillRect/>
          </a:stretch>
        </p:blipFill>
        <p:spPr>
          <a:xfrm>
            <a:off x="6378188" y="2544726"/>
            <a:ext cx="5636603" cy="2502195"/>
          </a:xfrm>
          <a:prstGeom prst="rect">
            <a:avLst/>
          </a:prstGeom>
        </p:spPr>
      </p:pic>
    </p:spTree>
    <p:extLst>
      <p:ext uri="{BB962C8B-B14F-4D97-AF65-F5344CB8AC3E}">
        <p14:creationId xmlns:p14="http://schemas.microsoft.com/office/powerpoint/2010/main" val="114783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762A41-E539-4326-BBE1-A0AA5CB7C609}"/>
              </a:ext>
            </a:extLst>
          </p:cNvPr>
          <p:cNvSpPr>
            <a:spLocks noGrp="1"/>
          </p:cNvSpPr>
          <p:nvPr>
            <p:ph type="title"/>
          </p:nvPr>
        </p:nvSpPr>
        <p:spPr/>
        <p:txBody>
          <a:bodyPr/>
          <a:lstStyle/>
          <a:p>
            <a:r>
              <a:rPr lang="zh-CN" altLang="en-US" dirty="0"/>
              <a:t>希尔排序</a:t>
            </a:r>
          </a:p>
        </p:txBody>
      </p:sp>
      <p:pic>
        <p:nvPicPr>
          <p:cNvPr id="7" name="内容占位符 6">
            <a:extLst>
              <a:ext uri="{FF2B5EF4-FFF2-40B4-BE49-F238E27FC236}">
                <a16:creationId xmlns:a16="http://schemas.microsoft.com/office/drawing/2014/main" id="{FCE664D5-6C99-4E99-B2CE-BF8C927BF4FA}"/>
              </a:ext>
            </a:extLst>
          </p:cNvPr>
          <p:cNvPicPr>
            <a:picLocks noGrp="1" noChangeAspect="1"/>
          </p:cNvPicPr>
          <p:nvPr>
            <p:ph idx="1"/>
          </p:nvPr>
        </p:nvPicPr>
        <p:blipFill>
          <a:blip r:embed="rId2"/>
          <a:stretch>
            <a:fillRect/>
          </a:stretch>
        </p:blipFill>
        <p:spPr>
          <a:xfrm>
            <a:off x="1793358" y="1825625"/>
            <a:ext cx="8240039" cy="4351338"/>
          </a:xfrm>
        </p:spPr>
      </p:pic>
    </p:spTree>
    <p:extLst>
      <p:ext uri="{BB962C8B-B14F-4D97-AF65-F5344CB8AC3E}">
        <p14:creationId xmlns:p14="http://schemas.microsoft.com/office/powerpoint/2010/main" val="3593776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F4BF77-4992-4C55-81B9-A5757E520D3F}"/>
              </a:ext>
            </a:extLst>
          </p:cNvPr>
          <p:cNvPicPr>
            <a:picLocks noChangeAspect="1"/>
          </p:cNvPicPr>
          <p:nvPr/>
        </p:nvPicPr>
        <p:blipFill>
          <a:blip r:embed="rId2"/>
          <a:stretch>
            <a:fillRect/>
          </a:stretch>
        </p:blipFill>
        <p:spPr>
          <a:xfrm>
            <a:off x="404037" y="241004"/>
            <a:ext cx="5521841" cy="5886893"/>
          </a:xfrm>
          <a:prstGeom prst="rect">
            <a:avLst/>
          </a:prstGeom>
        </p:spPr>
      </p:pic>
      <p:pic>
        <p:nvPicPr>
          <p:cNvPr id="6" name="图片 5">
            <a:extLst>
              <a:ext uri="{FF2B5EF4-FFF2-40B4-BE49-F238E27FC236}">
                <a16:creationId xmlns:a16="http://schemas.microsoft.com/office/drawing/2014/main" id="{1209C852-DA3A-4BD7-882F-096C578DA0C9}"/>
              </a:ext>
            </a:extLst>
          </p:cNvPr>
          <p:cNvPicPr>
            <a:picLocks noChangeAspect="1"/>
          </p:cNvPicPr>
          <p:nvPr/>
        </p:nvPicPr>
        <p:blipFill>
          <a:blip r:embed="rId3"/>
          <a:stretch>
            <a:fillRect/>
          </a:stretch>
        </p:blipFill>
        <p:spPr>
          <a:xfrm>
            <a:off x="6010939" y="327213"/>
            <a:ext cx="6096001" cy="2571932"/>
          </a:xfrm>
          <a:prstGeom prst="rect">
            <a:avLst/>
          </a:prstGeom>
        </p:spPr>
      </p:pic>
      <p:pic>
        <p:nvPicPr>
          <p:cNvPr id="8" name="图片 7">
            <a:extLst>
              <a:ext uri="{FF2B5EF4-FFF2-40B4-BE49-F238E27FC236}">
                <a16:creationId xmlns:a16="http://schemas.microsoft.com/office/drawing/2014/main" id="{06FD607E-086F-45B3-9751-6818707E098B}"/>
              </a:ext>
            </a:extLst>
          </p:cNvPr>
          <p:cNvPicPr>
            <a:picLocks noChangeAspect="1"/>
          </p:cNvPicPr>
          <p:nvPr/>
        </p:nvPicPr>
        <p:blipFill>
          <a:blip r:embed="rId4"/>
          <a:stretch>
            <a:fillRect/>
          </a:stretch>
        </p:blipFill>
        <p:spPr>
          <a:xfrm>
            <a:off x="6501879" y="3031587"/>
            <a:ext cx="5435722" cy="3499200"/>
          </a:xfrm>
          <a:prstGeom prst="rect">
            <a:avLst/>
          </a:prstGeom>
        </p:spPr>
      </p:pic>
    </p:spTree>
    <p:extLst>
      <p:ext uri="{BB962C8B-B14F-4D97-AF65-F5344CB8AC3E}">
        <p14:creationId xmlns:p14="http://schemas.microsoft.com/office/powerpoint/2010/main" val="44021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F6412AC-69BE-49DE-A660-08C2A8F56F33}"/>
                  </a:ext>
                </a:extLst>
              </p:cNvPr>
              <p:cNvSpPr txBox="1"/>
              <p:nvPr/>
            </p:nvSpPr>
            <p:spPr>
              <a:xfrm>
                <a:off x="600745" y="1553400"/>
                <a:ext cx="10990509" cy="1579022"/>
              </a:xfrm>
              <a:prstGeom prst="rect">
                <a:avLst/>
              </a:prstGeom>
              <a:noFill/>
            </p:spPr>
            <p:txBody>
              <a:bodyPr wrap="none" rtlCol="0">
                <a:spAutoFit/>
              </a:bodyPr>
              <a:lstStyle/>
              <a:p>
                <a:r>
                  <a:rPr lang="en-US" altLang="zh-CN" dirty="0"/>
                  <a:t>  </a:t>
                </a:r>
                <a:r>
                  <a:rPr lang="zh-CN" altLang="en-US" dirty="0"/>
                  <a:t>希尔排序，具体的性能分析目前是还没有准确的数学分析。目前的最重要的结论是它的运行时间达不到</a:t>
                </a:r>
                <a:endParaRPr lang="en-US" altLang="zh-CN" dirty="0"/>
              </a:p>
              <a:p>
                <a:r>
                  <a:rPr lang="zh-CN" altLang="en-US" dirty="0"/>
                  <a:t>平方级别。例如在最坏的情况下其比较次数和</a:t>
                </a:r>
                <a14:m>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3</m:t>
                            </m:r>
                          </m:num>
                          <m:den>
                            <m:r>
                              <a:rPr lang="zh-CN" altLang="en-US" i="0" dirty="0" smtClean="0">
                                <a:latin typeface="Cambria Math" panose="02040503050406030204" pitchFamily="18" charset="0"/>
                              </a:rPr>
                              <m:t>2</m:t>
                            </m:r>
                          </m:den>
                        </m:f>
                      </m:sup>
                    </m:sSup>
                  </m:oMath>
                </a14:m>
                <a:r>
                  <a:rPr lang="zh-CN" altLang="en-US" dirty="0"/>
                  <a:t>成正比。</a:t>
                </a:r>
                <a:endParaRPr lang="en-US" altLang="zh-CN" dirty="0"/>
              </a:p>
              <a:p>
                <a:endParaRPr lang="en-US" altLang="zh-CN" dirty="0"/>
              </a:p>
              <a:p>
                <a:r>
                  <a:rPr lang="en-US" altLang="zh-CN" dirty="0"/>
                  <a:t>   </a:t>
                </a:r>
                <a:r>
                  <a:rPr lang="zh-CN" altLang="en-US" dirty="0"/>
                  <a:t>对于中等大小的数组它的运行时间是可以接受的，并且不需要使用额外的内存空间。并且对于更加高效的</a:t>
                </a:r>
                <a:endParaRPr lang="en-US" altLang="zh-CN" dirty="0"/>
              </a:p>
              <a:p>
                <a:r>
                  <a:rPr lang="zh-CN" altLang="en-US" dirty="0"/>
                  <a:t>算法，在数据量不是很大的情况下，它们可能只会比希尔排序快两倍（可能还达不到）。而且更复杂。</a:t>
                </a:r>
                <a:endParaRPr lang="en-US" altLang="zh-CN" dirty="0"/>
              </a:p>
            </p:txBody>
          </p:sp>
        </mc:Choice>
        <mc:Fallback>
          <p:sp>
            <p:nvSpPr>
              <p:cNvPr id="3" name="文本框 2">
                <a:extLst>
                  <a:ext uri="{FF2B5EF4-FFF2-40B4-BE49-F238E27FC236}">
                    <a16:creationId xmlns:a16="http://schemas.microsoft.com/office/drawing/2014/main" id="{1F6412AC-69BE-49DE-A660-08C2A8F56F33}"/>
                  </a:ext>
                </a:extLst>
              </p:cNvPr>
              <p:cNvSpPr txBox="1">
                <a:spLocks noRot="1" noChangeAspect="1" noMove="1" noResize="1" noEditPoints="1" noAdjustHandles="1" noChangeArrowheads="1" noChangeShapeType="1" noTextEdit="1"/>
              </p:cNvSpPr>
              <p:nvPr/>
            </p:nvSpPr>
            <p:spPr>
              <a:xfrm>
                <a:off x="600745" y="1553400"/>
                <a:ext cx="10990509" cy="1579022"/>
              </a:xfrm>
              <a:prstGeom prst="rect">
                <a:avLst/>
              </a:prstGeom>
              <a:blipFill>
                <a:blip r:embed="rId2"/>
                <a:stretch>
                  <a:fillRect l="-499" t="-2317"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97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23E13-8691-4667-AE97-520BFCCE4E78}"/>
              </a:ext>
            </a:extLst>
          </p:cNvPr>
          <p:cNvSpPr>
            <a:spLocks noGrp="1"/>
          </p:cNvSpPr>
          <p:nvPr>
            <p:ph type="title"/>
          </p:nvPr>
        </p:nvSpPr>
        <p:spPr/>
        <p:txBody>
          <a:bodyPr/>
          <a:lstStyle/>
          <a:p>
            <a:r>
              <a:rPr lang="zh-CN" altLang="en-US" dirty="0"/>
              <a:t>归并排序</a:t>
            </a:r>
          </a:p>
        </p:txBody>
      </p:sp>
      <p:pic>
        <p:nvPicPr>
          <p:cNvPr id="5" name="内容占位符 4">
            <a:extLst>
              <a:ext uri="{FF2B5EF4-FFF2-40B4-BE49-F238E27FC236}">
                <a16:creationId xmlns:a16="http://schemas.microsoft.com/office/drawing/2014/main" id="{643581E4-3D56-4671-81F4-94F5D6233E30}"/>
              </a:ext>
            </a:extLst>
          </p:cNvPr>
          <p:cNvPicPr>
            <a:picLocks noGrp="1" noChangeAspect="1"/>
          </p:cNvPicPr>
          <p:nvPr>
            <p:ph idx="1"/>
          </p:nvPr>
        </p:nvPicPr>
        <p:blipFill>
          <a:blip r:embed="rId2"/>
          <a:stretch>
            <a:fillRect/>
          </a:stretch>
        </p:blipFill>
        <p:spPr>
          <a:xfrm>
            <a:off x="838200" y="2112495"/>
            <a:ext cx="10206789" cy="3777598"/>
          </a:xfrm>
        </p:spPr>
      </p:pic>
    </p:spTree>
    <p:extLst>
      <p:ext uri="{BB962C8B-B14F-4D97-AF65-F5344CB8AC3E}">
        <p14:creationId xmlns:p14="http://schemas.microsoft.com/office/powerpoint/2010/main" val="153882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889A38-ED05-4CC6-A181-B74EF05001D5}"/>
              </a:ext>
            </a:extLst>
          </p:cNvPr>
          <p:cNvPicPr>
            <a:picLocks noChangeAspect="1"/>
          </p:cNvPicPr>
          <p:nvPr/>
        </p:nvPicPr>
        <p:blipFill>
          <a:blip r:embed="rId2"/>
          <a:stretch>
            <a:fillRect/>
          </a:stretch>
        </p:blipFill>
        <p:spPr>
          <a:xfrm>
            <a:off x="591552" y="254462"/>
            <a:ext cx="11008895" cy="6349075"/>
          </a:xfrm>
          <a:prstGeom prst="rect">
            <a:avLst/>
          </a:prstGeom>
        </p:spPr>
      </p:pic>
    </p:spTree>
    <p:extLst>
      <p:ext uri="{BB962C8B-B14F-4D97-AF65-F5344CB8AC3E}">
        <p14:creationId xmlns:p14="http://schemas.microsoft.com/office/powerpoint/2010/main" val="69636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AA486-6AA3-4DCC-94DB-61DA4FBD62A1}"/>
              </a:ext>
            </a:extLst>
          </p:cNvPr>
          <p:cNvSpPr>
            <a:spLocks noGrp="1"/>
          </p:cNvSpPr>
          <p:nvPr>
            <p:ph type="title"/>
          </p:nvPr>
        </p:nvSpPr>
        <p:spPr/>
        <p:txBody>
          <a:bodyPr/>
          <a:lstStyle/>
          <a:p>
            <a:r>
              <a:rPr lang="zh-CN" altLang="en-US" dirty="0"/>
              <a:t>自定向下的归并排序</a:t>
            </a:r>
          </a:p>
        </p:txBody>
      </p:sp>
      <p:pic>
        <p:nvPicPr>
          <p:cNvPr id="7" name="内容占位符 6">
            <a:extLst>
              <a:ext uri="{FF2B5EF4-FFF2-40B4-BE49-F238E27FC236}">
                <a16:creationId xmlns:a16="http://schemas.microsoft.com/office/drawing/2014/main" id="{6BFF0021-3F8E-474A-B65F-29BCDDB62601}"/>
              </a:ext>
            </a:extLst>
          </p:cNvPr>
          <p:cNvPicPr>
            <a:picLocks noGrp="1" noChangeAspect="1"/>
          </p:cNvPicPr>
          <p:nvPr>
            <p:ph idx="1"/>
          </p:nvPr>
        </p:nvPicPr>
        <p:blipFill>
          <a:blip r:embed="rId2"/>
          <a:stretch>
            <a:fillRect/>
          </a:stretch>
        </p:blipFill>
        <p:spPr>
          <a:xfrm>
            <a:off x="2447571" y="1825625"/>
            <a:ext cx="7296858" cy="4351338"/>
          </a:xfrm>
        </p:spPr>
      </p:pic>
    </p:spTree>
    <p:extLst>
      <p:ext uri="{BB962C8B-B14F-4D97-AF65-F5344CB8AC3E}">
        <p14:creationId xmlns:p14="http://schemas.microsoft.com/office/powerpoint/2010/main" val="3870439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54C980F-5714-451F-8C0E-9C9A39E8531E}"/>
              </a:ext>
            </a:extLst>
          </p:cNvPr>
          <p:cNvPicPr>
            <a:picLocks noGrp="1" noChangeAspect="1"/>
          </p:cNvPicPr>
          <p:nvPr>
            <p:ph idx="1"/>
          </p:nvPr>
        </p:nvPicPr>
        <p:blipFill>
          <a:blip r:embed="rId2"/>
          <a:stretch>
            <a:fillRect/>
          </a:stretch>
        </p:blipFill>
        <p:spPr>
          <a:xfrm>
            <a:off x="1343690" y="1091115"/>
            <a:ext cx="8133019" cy="4351337"/>
          </a:xfrm>
        </p:spPr>
      </p:pic>
    </p:spTree>
    <p:extLst>
      <p:ext uri="{BB962C8B-B14F-4D97-AF65-F5344CB8AC3E}">
        <p14:creationId xmlns:p14="http://schemas.microsoft.com/office/powerpoint/2010/main" val="290467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64F82-FE17-4339-AA28-A7F7F5A24424}"/>
              </a:ext>
            </a:extLst>
          </p:cNvPr>
          <p:cNvSpPr>
            <a:spLocks noGrp="1"/>
          </p:cNvSpPr>
          <p:nvPr>
            <p:ph type="title"/>
          </p:nvPr>
        </p:nvSpPr>
        <p:spPr/>
        <p:txBody>
          <a:bodyPr/>
          <a:lstStyle/>
          <a:p>
            <a:r>
              <a:rPr lang="zh-CN" altLang="en-US" dirty="0"/>
              <a:t>常见数据结构</a:t>
            </a:r>
          </a:p>
        </p:txBody>
      </p:sp>
      <p:sp>
        <p:nvSpPr>
          <p:cNvPr id="3" name="内容占位符 2">
            <a:extLst>
              <a:ext uri="{FF2B5EF4-FFF2-40B4-BE49-F238E27FC236}">
                <a16:creationId xmlns:a16="http://schemas.microsoft.com/office/drawing/2014/main" id="{43CD3E57-3728-40C9-A797-B4B643AC3B20}"/>
              </a:ext>
            </a:extLst>
          </p:cNvPr>
          <p:cNvSpPr>
            <a:spLocks noGrp="1"/>
          </p:cNvSpPr>
          <p:nvPr>
            <p:ph idx="1"/>
          </p:nvPr>
        </p:nvSpPr>
        <p:spPr/>
        <p:txBody>
          <a:bodyPr>
            <a:normAutofit lnSpcReduction="10000"/>
          </a:bodyPr>
          <a:lstStyle/>
          <a:p>
            <a:r>
              <a:rPr lang="en-US" altLang="zh-CN" dirty="0"/>
              <a:t>Java</a:t>
            </a:r>
            <a:r>
              <a:rPr lang="zh-CN" altLang="en-US" dirty="0"/>
              <a:t>原始数据类型有八种：</a:t>
            </a:r>
            <a:r>
              <a:rPr lang="en-US" altLang="zh-CN" dirty="0"/>
              <a:t>byte</a:t>
            </a:r>
            <a:r>
              <a:rPr lang="zh-CN" altLang="en-US" dirty="0"/>
              <a:t>，</a:t>
            </a:r>
            <a:r>
              <a:rPr lang="en-US" altLang="zh-CN" dirty="0" err="1"/>
              <a:t>short,int</a:t>
            </a:r>
            <a:r>
              <a:rPr lang="en-US" altLang="zh-CN" dirty="0"/>
              <a:t> ,long ,</a:t>
            </a:r>
            <a:r>
              <a:rPr lang="en-US" altLang="zh-CN" dirty="0" err="1"/>
              <a:t>Boolean,char,float,double</a:t>
            </a:r>
            <a:endParaRPr lang="en-US" altLang="zh-CN" dirty="0"/>
          </a:p>
          <a:p>
            <a:r>
              <a:rPr lang="zh-CN" altLang="en-US" dirty="0"/>
              <a:t>以及常见的数组</a:t>
            </a:r>
            <a:r>
              <a:rPr lang="en-US" altLang="zh-CN" dirty="0"/>
              <a:t>Array</a:t>
            </a:r>
            <a:r>
              <a:rPr lang="zh-CN" altLang="en-US" dirty="0"/>
              <a:t>，以及</a:t>
            </a:r>
            <a:r>
              <a:rPr lang="en-US" altLang="zh-CN" dirty="0"/>
              <a:t>List</a:t>
            </a:r>
            <a:r>
              <a:rPr lang="zh-CN" altLang="en-US" dirty="0"/>
              <a:t>，</a:t>
            </a:r>
            <a:r>
              <a:rPr lang="en-US" altLang="zh-CN" dirty="0"/>
              <a:t>Set</a:t>
            </a:r>
            <a:r>
              <a:rPr lang="zh-CN" altLang="en-US" dirty="0"/>
              <a:t>，</a:t>
            </a:r>
            <a:r>
              <a:rPr lang="en-US" altLang="zh-CN" dirty="0"/>
              <a:t>Map</a:t>
            </a:r>
            <a:r>
              <a:rPr lang="zh-CN" altLang="en-US" dirty="0"/>
              <a:t>容器类</a:t>
            </a:r>
            <a:endParaRPr lang="en-US" altLang="zh-CN" dirty="0"/>
          </a:p>
          <a:p>
            <a:pPr lvl="1"/>
            <a:r>
              <a:rPr lang="zh-CN" altLang="en-US" dirty="0"/>
              <a:t>数组因为是虚拟机直接对内存结构直接寻址，所以它的性能是最快的，但是相对来说其因为是它不能直接找到其中存储的信息，只能够通过对数组对象进行遍历的方法来对比查找到其中的某个数据。所以一般用来作为一个整体使用。</a:t>
            </a:r>
            <a:endParaRPr lang="en-US" altLang="zh-CN" dirty="0"/>
          </a:p>
          <a:p>
            <a:pPr lvl="1"/>
            <a:r>
              <a:rPr lang="zh-CN" altLang="en-US" dirty="0"/>
              <a:t>一般来说如果需要对数据中的单独的数据进行查找操作，建议使用容器类。并且在大部分的情况下，容器类相对数组的性能损失其实并不是很大。根据存储的结构可分为：</a:t>
            </a:r>
            <a:endParaRPr lang="en-US" altLang="zh-CN" dirty="0"/>
          </a:p>
          <a:p>
            <a:pPr lvl="2"/>
            <a:r>
              <a:rPr lang="en-US" altLang="zh-CN" dirty="0"/>
              <a:t>List</a:t>
            </a:r>
            <a:r>
              <a:rPr lang="zh-CN" altLang="en-US" dirty="0"/>
              <a:t>：可用于存储相同数据，</a:t>
            </a:r>
            <a:endParaRPr lang="en-US" altLang="zh-CN" dirty="0"/>
          </a:p>
          <a:p>
            <a:pPr lvl="2"/>
            <a:r>
              <a:rPr lang="en-US" altLang="zh-CN" dirty="0"/>
              <a:t>Set</a:t>
            </a:r>
            <a:r>
              <a:rPr lang="zh-CN" altLang="en-US" dirty="0"/>
              <a:t>：只能用于存储不相同数据，多用于数据去重</a:t>
            </a:r>
            <a:endParaRPr lang="en-US" altLang="zh-CN" dirty="0"/>
          </a:p>
          <a:p>
            <a:pPr lvl="2"/>
            <a:r>
              <a:rPr lang="en-US" altLang="zh-CN" dirty="0"/>
              <a:t>Map</a:t>
            </a:r>
            <a:r>
              <a:rPr lang="zh-CN" altLang="en-US" dirty="0"/>
              <a:t>：</a:t>
            </a:r>
            <a:r>
              <a:rPr lang="en-US" altLang="zh-CN" dirty="0"/>
              <a:t>K-V</a:t>
            </a:r>
            <a:r>
              <a:rPr lang="zh-CN" altLang="en-US" dirty="0"/>
              <a:t>键值对，多用于索引查找</a:t>
            </a:r>
            <a:endParaRPr lang="en-US" altLang="zh-CN" dirty="0"/>
          </a:p>
        </p:txBody>
      </p:sp>
    </p:spTree>
    <p:extLst>
      <p:ext uri="{BB962C8B-B14F-4D97-AF65-F5344CB8AC3E}">
        <p14:creationId xmlns:p14="http://schemas.microsoft.com/office/powerpoint/2010/main" val="170512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42C8A-341E-4235-B416-9BF2114ADC3A}"/>
              </a:ext>
            </a:extLst>
          </p:cNvPr>
          <p:cNvSpPr>
            <a:spLocks noGrp="1"/>
          </p:cNvSpPr>
          <p:nvPr>
            <p:ph type="title"/>
          </p:nvPr>
        </p:nvSpPr>
        <p:spPr/>
        <p:txBody>
          <a:bodyPr/>
          <a:lstStyle/>
          <a:p>
            <a:r>
              <a:rPr lang="zh-CN" altLang="en-US" dirty="0"/>
              <a:t>自底向上的归并排序</a:t>
            </a:r>
          </a:p>
        </p:txBody>
      </p:sp>
      <p:pic>
        <p:nvPicPr>
          <p:cNvPr id="5" name="内容占位符 4">
            <a:extLst>
              <a:ext uri="{FF2B5EF4-FFF2-40B4-BE49-F238E27FC236}">
                <a16:creationId xmlns:a16="http://schemas.microsoft.com/office/drawing/2014/main" id="{B163B5DA-2731-43D0-8632-89D90AD81631}"/>
              </a:ext>
            </a:extLst>
          </p:cNvPr>
          <p:cNvPicPr>
            <a:picLocks noGrp="1" noChangeAspect="1"/>
          </p:cNvPicPr>
          <p:nvPr>
            <p:ph idx="1"/>
          </p:nvPr>
        </p:nvPicPr>
        <p:blipFill>
          <a:blip r:embed="rId2"/>
          <a:stretch>
            <a:fillRect/>
          </a:stretch>
        </p:blipFill>
        <p:spPr>
          <a:xfrm>
            <a:off x="838200" y="1894830"/>
            <a:ext cx="10515600" cy="4212927"/>
          </a:xfrm>
        </p:spPr>
      </p:pic>
    </p:spTree>
    <p:extLst>
      <p:ext uri="{BB962C8B-B14F-4D97-AF65-F5344CB8AC3E}">
        <p14:creationId xmlns:p14="http://schemas.microsoft.com/office/powerpoint/2010/main" val="4530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D73CC65-8562-4AD0-BC2D-6915D5E9E7D1}"/>
              </a:ext>
            </a:extLst>
          </p:cNvPr>
          <p:cNvPicPr>
            <a:picLocks noGrp="1" noChangeAspect="1"/>
          </p:cNvPicPr>
          <p:nvPr>
            <p:ph idx="1"/>
          </p:nvPr>
        </p:nvPicPr>
        <p:blipFill>
          <a:blip r:embed="rId2"/>
          <a:stretch>
            <a:fillRect/>
          </a:stretch>
        </p:blipFill>
        <p:spPr>
          <a:xfrm>
            <a:off x="667853" y="373146"/>
            <a:ext cx="9869703" cy="5888038"/>
          </a:xfrm>
        </p:spPr>
      </p:pic>
    </p:spTree>
    <p:extLst>
      <p:ext uri="{BB962C8B-B14F-4D97-AF65-F5344CB8AC3E}">
        <p14:creationId xmlns:p14="http://schemas.microsoft.com/office/powerpoint/2010/main" val="3038475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06967-0091-4CBE-A45F-131B4A37F8E2}"/>
              </a:ext>
            </a:extLst>
          </p:cNvPr>
          <p:cNvSpPr>
            <a:spLocks noGrp="1"/>
          </p:cNvSpPr>
          <p:nvPr>
            <p:ph type="title"/>
          </p:nvPr>
        </p:nvSpPr>
        <p:spPr/>
        <p:txBody>
          <a:bodyPr/>
          <a:lstStyle/>
          <a:p>
            <a:r>
              <a:rPr lang="zh-CN" altLang="en-US" dirty="0"/>
              <a:t>归并排序总结</a:t>
            </a:r>
          </a:p>
        </p:txBody>
      </p:sp>
      <p:sp>
        <p:nvSpPr>
          <p:cNvPr id="3" name="内容占位符 2">
            <a:extLst>
              <a:ext uri="{FF2B5EF4-FFF2-40B4-BE49-F238E27FC236}">
                <a16:creationId xmlns:a16="http://schemas.microsoft.com/office/drawing/2014/main" id="{EE602539-33B4-4DBB-A2E6-435EF2C2F767}"/>
              </a:ext>
            </a:extLst>
          </p:cNvPr>
          <p:cNvSpPr>
            <a:spLocks noGrp="1"/>
          </p:cNvSpPr>
          <p:nvPr>
            <p:ph idx="1"/>
          </p:nvPr>
        </p:nvSpPr>
        <p:spPr/>
        <p:txBody>
          <a:bodyPr/>
          <a:lstStyle/>
          <a:p>
            <a:r>
              <a:rPr lang="zh-CN" altLang="en-US" dirty="0"/>
              <a:t>归并排序的最坏的情况下它的比较次数需要约为</a:t>
            </a:r>
            <a:r>
              <a:rPr lang="en-US" altLang="zh-CN" dirty="0" err="1"/>
              <a:t>NlogN</a:t>
            </a:r>
            <a:r>
              <a:rPr lang="zh-CN" altLang="en-US" dirty="0"/>
              <a:t>。并且通过使用比较来完成数据的排序的算法中，归并排序在最坏的情况下的比较次数和任意基于比较的排序算法所需要的最少比较次数都是</a:t>
            </a:r>
            <a:r>
              <a:rPr lang="en-US" altLang="zh-CN" dirty="0"/>
              <a:t>~</a:t>
            </a:r>
            <a:r>
              <a:rPr lang="en-US" altLang="zh-CN" dirty="0" err="1"/>
              <a:t>NlogN</a:t>
            </a:r>
            <a:r>
              <a:rPr lang="zh-CN" altLang="en-US" dirty="0"/>
              <a:t>。</a:t>
            </a:r>
            <a:endParaRPr lang="en-US" altLang="zh-CN" dirty="0"/>
          </a:p>
          <a:p>
            <a:r>
              <a:rPr lang="zh-CN" altLang="en-US" dirty="0"/>
              <a:t>这</a:t>
            </a:r>
            <a:r>
              <a:rPr lang="en-US" altLang="zh-CN" dirty="0"/>
              <a:t>java</a:t>
            </a:r>
            <a:r>
              <a:rPr lang="zh-CN" altLang="en-US" dirty="0"/>
              <a:t>类库中，对于原始数据类型使用的是（三向切分的）快速排序，对于引用类型使用的是归并排序。</a:t>
            </a:r>
          </a:p>
        </p:txBody>
      </p:sp>
    </p:spTree>
    <p:extLst>
      <p:ext uri="{BB962C8B-B14F-4D97-AF65-F5344CB8AC3E}">
        <p14:creationId xmlns:p14="http://schemas.microsoft.com/office/powerpoint/2010/main" val="392578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175EB-9511-4BF6-8D18-B48D481931D5}"/>
              </a:ext>
            </a:extLst>
          </p:cNvPr>
          <p:cNvSpPr>
            <a:spLocks noGrp="1"/>
          </p:cNvSpPr>
          <p:nvPr>
            <p:ph type="title"/>
          </p:nvPr>
        </p:nvSpPr>
        <p:spPr/>
        <p:txBody>
          <a:bodyPr/>
          <a:lstStyle/>
          <a:p>
            <a:r>
              <a:rPr lang="zh-CN" altLang="en-US" dirty="0"/>
              <a:t>快速排序</a:t>
            </a:r>
          </a:p>
        </p:txBody>
      </p:sp>
      <p:pic>
        <p:nvPicPr>
          <p:cNvPr id="11" name="内容占位符 10">
            <a:extLst>
              <a:ext uri="{FF2B5EF4-FFF2-40B4-BE49-F238E27FC236}">
                <a16:creationId xmlns:a16="http://schemas.microsoft.com/office/drawing/2014/main" id="{F165A250-BFE5-45DE-8D2A-F36F068DA162}"/>
              </a:ext>
            </a:extLst>
          </p:cNvPr>
          <p:cNvPicPr>
            <a:picLocks noGrp="1" noChangeAspect="1"/>
          </p:cNvPicPr>
          <p:nvPr>
            <p:ph idx="1"/>
          </p:nvPr>
        </p:nvPicPr>
        <p:blipFill>
          <a:blip r:embed="rId2"/>
          <a:stretch>
            <a:fillRect/>
          </a:stretch>
        </p:blipFill>
        <p:spPr>
          <a:xfrm>
            <a:off x="1016125" y="1844286"/>
            <a:ext cx="6104044" cy="4351338"/>
          </a:xfrm>
        </p:spPr>
      </p:pic>
      <p:pic>
        <p:nvPicPr>
          <p:cNvPr id="15" name="图片 14">
            <a:extLst>
              <a:ext uri="{FF2B5EF4-FFF2-40B4-BE49-F238E27FC236}">
                <a16:creationId xmlns:a16="http://schemas.microsoft.com/office/drawing/2014/main" id="{A8EF60C7-9849-4CF2-A2DC-7FF6A99FDFB8}"/>
              </a:ext>
            </a:extLst>
          </p:cNvPr>
          <p:cNvPicPr>
            <a:picLocks noChangeAspect="1"/>
          </p:cNvPicPr>
          <p:nvPr/>
        </p:nvPicPr>
        <p:blipFill>
          <a:blip r:embed="rId3"/>
          <a:stretch>
            <a:fillRect/>
          </a:stretch>
        </p:blipFill>
        <p:spPr>
          <a:xfrm>
            <a:off x="6229899" y="1268963"/>
            <a:ext cx="5637877" cy="3047977"/>
          </a:xfrm>
          <a:prstGeom prst="rect">
            <a:avLst/>
          </a:prstGeom>
        </p:spPr>
      </p:pic>
      <p:pic>
        <p:nvPicPr>
          <p:cNvPr id="17" name="图片 16">
            <a:extLst>
              <a:ext uri="{FF2B5EF4-FFF2-40B4-BE49-F238E27FC236}">
                <a16:creationId xmlns:a16="http://schemas.microsoft.com/office/drawing/2014/main" id="{DCD6CAAC-3CA0-4A5F-ADB2-320A9D71369A}"/>
              </a:ext>
            </a:extLst>
          </p:cNvPr>
          <p:cNvPicPr>
            <a:picLocks noChangeAspect="1"/>
          </p:cNvPicPr>
          <p:nvPr/>
        </p:nvPicPr>
        <p:blipFill>
          <a:blip r:embed="rId4"/>
          <a:stretch>
            <a:fillRect/>
          </a:stretch>
        </p:blipFill>
        <p:spPr>
          <a:xfrm>
            <a:off x="6229898" y="4209165"/>
            <a:ext cx="5637877" cy="2377016"/>
          </a:xfrm>
          <a:prstGeom prst="rect">
            <a:avLst/>
          </a:prstGeom>
        </p:spPr>
      </p:pic>
    </p:spTree>
    <p:extLst>
      <p:ext uri="{BB962C8B-B14F-4D97-AF65-F5344CB8AC3E}">
        <p14:creationId xmlns:p14="http://schemas.microsoft.com/office/powerpoint/2010/main" val="2114789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1D895-C63E-4132-AEA3-AE77B27D4A06}"/>
              </a:ext>
            </a:extLst>
          </p:cNvPr>
          <p:cNvSpPr>
            <a:spLocks noGrp="1"/>
          </p:cNvSpPr>
          <p:nvPr>
            <p:ph type="title"/>
          </p:nvPr>
        </p:nvSpPr>
        <p:spPr/>
        <p:txBody>
          <a:bodyPr/>
          <a:lstStyle/>
          <a:p>
            <a:r>
              <a:rPr lang="zh-CN" altLang="en-US" dirty="0"/>
              <a:t>快速排序的改进方向</a:t>
            </a:r>
          </a:p>
        </p:txBody>
      </p:sp>
      <p:sp>
        <p:nvSpPr>
          <p:cNvPr id="3" name="内容占位符 2">
            <a:extLst>
              <a:ext uri="{FF2B5EF4-FFF2-40B4-BE49-F238E27FC236}">
                <a16:creationId xmlns:a16="http://schemas.microsoft.com/office/drawing/2014/main" id="{62EC3850-5FDC-435F-BFD9-385B25B8D713}"/>
              </a:ext>
            </a:extLst>
          </p:cNvPr>
          <p:cNvSpPr>
            <a:spLocks noGrp="1"/>
          </p:cNvSpPr>
          <p:nvPr>
            <p:ph idx="1"/>
          </p:nvPr>
        </p:nvSpPr>
        <p:spPr/>
        <p:txBody>
          <a:bodyPr/>
          <a:lstStyle/>
          <a:p>
            <a:r>
              <a:rPr lang="en-US" altLang="zh-CN" dirty="0"/>
              <a:t>1. </a:t>
            </a:r>
            <a:r>
              <a:rPr lang="zh-CN" altLang="en-US" dirty="0"/>
              <a:t>在递归到数据片段</a:t>
            </a:r>
            <a:r>
              <a:rPr lang="en-US" altLang="zh-CN" dirty="0"/>
              <a:t>5-15</a:t>
            </a:r>
            <a:r>
              <a:rPr lang="zh-CN" altLang="en-US" dirty="0"/>
              <a:t>个数的时候切换为插入排序。因为在数据量很小的情况下，插入排序的速度是最快的</a:t>
            </a:r>
            <a:endParaRPr lang="en-US" altLang="zh-CN" dirty="0"/>
          </a:p>
          <a:p>
            <a:r>
              <a:rPr lang="en-US" altLang="zh-CN" dirty="0"/>
              <a:t>2. </a:t>
            </a:r>
            <a:r>
              <a:rPr lang="zh-CN" altLang="en-US" dirty="0"/>
              <a:t>使用子数组的一小部分元素的中位数来切分数组。这样做的切分更好，但代价是需要计算中位数。</a:t>
            </a:r>
            <a:endParaRPr lang="en-US" altLang="zh-CN" dirty="0"/>
          </a:p>
          <a:p>
            <a:r>
              <a:rPr lang="en-US" altLang="zh-CN" dirty="0"/>
              <a:t>3. </a:t>
            </a:r>
            <a:r>
              <a:rPr lang="zh-CN" altLang="en-US" dirty="0"/>
              <a:t>实际应用中经常会出现大量重复的元素的数组。对于这种情况。可以将数组切分为三部分，分别对应小于、等于和大于切分元素的数组元素。对于包含大量重复元素的数组，这种方法能够将排序时间从线性对数级变为线性级别。</a:t>
            </a:r>
          </a:p>
        </p:txBody>
      </p:sp>
    </p:spTree>
    <p:extLst>
      <p:ext uri="{BB962C8B-B14F-4D97-AF65-F5344CB8AC3E}">
        <p14:creationId xmlns:p14="http://schemas.microsoft.com/office/powerpoint/2010/main" val="154885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40AE377-8C1C-4D31-BB24-52213C9FA518}"/>
              </a:ext>
            </a:extLst>
          </p:cNvPr>
          <p:cNvPicPr>
            <a:picLocks noChangeAspect="1"/>
          </p:cNvPicPr>
          <p:nvPr/>
        </p:nvPicPr>
        <p:blipFill>
          <a:blip r:embed="rId2"/>
          <a:stretch>
            <a:fillRect/>
          </a:stretch>
        </p:blipFill>
        <p:spPr>
          <a:xfrm>
            <a:off x="2079334" y="0"/>
            <a:ext cx="8033331" cy="6858000"/>
          </a:xfrm>
          <a:prstGeom prst="rect">
            <a:avLst/>
          </a:prstGeom>
        </p:spPr>
      </p:pic>
    </p:spTree>
    <p:extLst>
      <p:ext uri="{BB962C8B-B14F-4D97-AF65-F5344CB8AC3E}">
        <p14:creationId xmlns:p14="http://schemas.microsoft.com/office/powerpoint/2010/main" val="239209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798EC-6270-4274-B142-051E15AF557F}"/>
              </a:ext>
            </a:extLst>
          </p:cNvPr>
          <p:cNvSpPr>
            <a:spLocks noGrp="1"/>
          </p:cNvSpPr>
          <p:nvPr>
            <p:ph type="title"/>
          </p:nvPr>
        </p:nvSpPr>
        <p:spPr/>
        <p:txBody>
          <a:bodyPr/>
          <a:lstStyle/>
          <a:p>
            <a:r>
              <a:rPr lang="zh-CN" altLang="en-US" dirty="0"/>
              <a:t>快速排序总结</a:t>
            </a:r>
          </a:p>
        </p:txBody>
      </p:sp>
      <p:sp>
        <p:nvSpPr>
          <p:cNvPr id="3" name="内容占位符 2">
            <a:extLst>
              <a:ext uri="{FF2B5EF4-FFF2-40B4-BE49-F238E27FC236}">
                <a16:creationId xmlns:a16="http://schemas.microsoft.com/office/drawing/2014/main" id="{FADA8171-0B71-4362-8F0A-F9C4514700E8}"/>
              </a:ext>
            </a:extLst>
          </p:cNvPr>
          <p:cNvSpPr>
            <a:spLocks noGrp="1"/>
          </p:cNvSpPr>
          <p:nvPr>
            <p:ph idx="1"/>
          </p:nvPr>
        </p:nvSpPr>
        <p:spPr/>
        <p:txBody>
          <a:bodyPr/>
          <a:lstStyle/>
          <a:p>
            <a:r>
              <a:rPr lang="en-US" altLang="zh-CN" dirty="0"/>
              <a:t>1.</a:t>
            </a:r>
            <a:r>
              <a:rPr lang="zh-CN" altLang="en-US" dirty="0"/>
              <a:t>快速排序是最快的通用排序算法，它之所以最快是因为它的内循环中的指令很少（并且它还能利用缓存，因为它总是顺序地访问数据），所以它的运行时间的增长数量级为</a:t>
            </a:r>
            <a:r>
              <a:rPr lang="en-US" altLang="zh-CN" dirty="0"/>
              <a:t>~</a:t>
            </a:r>
            <a:r>
              <a:rPr lang="en-US" altLang="zh-CN" dirty="0" err="1"/>
              <a:t>cNlgN</a:t>
            </a:r>
            <a:r>
              <a:rPr lang="zh-CN" altLang="en-US" dirty="0"/>
              <a:t>，并且在某些重复数据多的情况下，它能够变成线性级别。</a:t>
            </a:r>
            <a:endParaRPr lang="en-US" altLang="zh-CN" dirty="0"/>
          </a:p>
          <a:p>
            <a:r>
              <a:rPr lang="en-US" altLang="zh-CN" dirty="0"/>
              <a:t>2. </a:t>
            </a:r>
            <a:r>
              <a:rPr lang="zh-CN" altLang="en-US" dirty="0"/>
              <a:t>实际上</a:t>
            </a:r>
            <a:r>
              <a:rPr lang="en-US" altLang="zh-CN" dirty="0"/>
              <a:t>java</a:t>
            </a:r>
            <a:r>
              <a:rPr lang="zh-CN" altLang="en-US" dirty="0"/>
              <a:t>的类库已经帮我们进行了封装了，只需要通过</a:t>
            </a:r>
            <a:r>
              <a:rPr lang="en-US" altLang="zh-CN" dirty="0" err="1"/>
              <a:t>Array.sort</a:t>
            </a:r>
            <a:r>
              <a:rPr lang="en-US" altLang="zh-CN" dirty="0"/>
              <a:t>()</a:t>
            </a:r>
            <a:r>
              <a:rPr lang="zh-CN" altLang="en-US" dirty="0"/>
              <a:t>方法调用即可。它在传入原始数据类型的参数的时候就会调用快排。</a:t>
            </a:r>
            <a:endParaRPr lang="en-US" altLang="zh-CN" dirty="0"/>
          </a:p>
        </p:txBody>
      </p:sp>
    </p:spTree>
    <p:extLst>
      <p:ext uri="{BB962C8B-B14F-4D97-AF65-F5344CB8AC3E}">
        <p14:creationId xmlns:p14="http://schemas.microsoft.com/office/powerpoint/2010/main" val="427196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D130FA-CF3C-4E23-AFA8-9D30A12961B3}"/>
              </a:ext>
            </a:extLst>
          </p:cNvPr>
          <p:cNvSpPr>
            <a:spLocks noGrp="1"/>
          </p:cNvSpPr>
          <p:nvPr>
            <p:ph type="title"/>
          </p:nvPr>
        </p:nvSpPr>
        <p:spPr>
          <a:xfrm>
            <a:off x="838200" y="103868"/>
            <a:ext cx="10515600" cy="1325563"/>
          </a:xfrm>
        </p:spPr>
        <p:txBody>
          <a:bodyPr/>
          <a:lstStyle/>
          <a:p>
            <a:r>
              <a:rPr lang="zh-CN" altLang="en-US" dirty="0"/>
              <a:t>各种排序算法的性能特点：</a:t>
            </a:r>
          </a:p>
        </p:txBody>
      </p:sp>
      <mc:AlternateContent xmlns:mc="http://schemas.openxmlformats.org/markup-compatibility/2006">
        <mc:Choice xmlns:a14="http://schemas.microsoft.com/office/drawing/2010/main" Requires="a14">
          <p:graphicFrame>
            <p:nvGraphicFramePr>
              <p:cNvPr id="5" name="表格 5">
                <a:extLst>
                  <a:ext uri="{FF2B5EF4-FFF2-40B4-BE49-F238E27FC236}">
                    <a16:creationId xmlns:a16="http://schemas.microsoft.com/office/drawing/2014/main" id="{41B866EA-36D5-4196-A4BB-3397F9D1D613}"/>
                  </a:ext>
                </a:extLst>
              </p:cNvPr>
              <p:cNvGraphicFramePr>
                <a:graphicFrameLocks noGrp="1"/>
              </p:cNvGraphicFramePr>
              <p:nvPr>
                <p:extLst>
                  <p:ext uri="{D42A27DB-BD31-4B8C-83A1-F6EECF244321}">
                    <p14:modId xmlns:p14="http://schemas.microsoft.com/office/powerpoint/2010/main" val="1935818022"/>
                  </p:ext>
                </p:extLst>
              </p:nvPr>
            </p:nvGraphicFramePr>
            <p:xfrm>
              <a:off x="435428" y="1113897"/>
              <a:ext cx="11601060" cy="5640235"/>
            </p:xfrm>
            <a:graphic>
              <a:graphicData uri="http://schemas.openxmlformats.org/drawingml/2006/table">
                <a:tbl>
                  <a:tblPr firstRow="1" bandRow="1">
                    <a:tableStyleId>{5C22544A-7EE6-4342-B048-85BDC9FD1C3A}</a:tableStyleId>
                  </a:tblPr>
                  <a:tblGrid>
                    <a:gridCol w="2304892">
                      <a:extLst>
                        <a:ext uri="{9D8B030D-6E8A-4147-A177-3AD203B41FA5}">
                          <a16:colId xmlns:a16="http://schemas.microsoft.com/office/drawing/2014/main" val="1862942887"/>
                        </a:ext>
                      </a:extLst>
                    </a:gridCol>
                    <a:gridCol w="2304892">
                      <a:extLst>
                        <a:ext uri="{9D8B030D-6E8A-4147-A177-3AD203B41FA5}">
                          <a16:colId xmlns:a16="http://schemas.microsoft.com/office/drawing/2014/main" val="1686485498"/>
                        </a:ext>
                      </a:extLst>
                    </a:gridCol>
                    <a:gridCol w="2304892">
                      <a:extLst>
                        <a:ext uri="{9D8B030D-6E8A-4147-A177-3AD203B41FA5}">
                          <a16:colId xmlns:a16="http://schemas.microsoft.com/office/drawing/2014/main" val="3060545118"/>
                        </a:ext>
                      </a:extLst>
                    </a:gridCol>
                    <a:gridCol w="1557954">
                      <a:extLst>
                        <a:ext uri="{9D8B030D-6E8A-4147-A177-3AD203B41FA5}">
                          <a16:colId xmlns:a16="http://schemas.microsoft.com/office/drawing/2014/main" val="578716117"/>
                        </a:ext>
                      </a:extLst>
                    </a:gridCol>
                    <a:gridCol w="1608496">
                      <a:extLst>
                        <a:ext uri="{9D8B030D-6E8A-4147-A177-3AD203B41FA5}">
                          <a16:colId xmlns:a16="http://schemas.microsoft.com/office/drawing/2014/main" val="2397396428"/>
                        </a:ext>
                      </a:extLst>
                    </a:gridCol>
                    <a:gridCol w="1519934">
                      <a:extLst>
                        <a:ext uri="{9D8B030D-6E8A-4147-A177-3AD203B41FA5}">
                          <a16:colId xmlns:a16="http://schemas.microsoft.com/office/drawing/2014/main" val="3237939978"/>
                        </a:ext>
                      </a:extLst>
                    </a:gridCol>
                  </a:tblGrid>
                  <a:tr h="323199">
                    <a:tc rowSpan="2">
                      <a:txBody>
                        <a:bodyPr/>
                        <a:lstStyle/>
                        <a:p>
                          <a:r>
                            <a:rPr lang="zh-CN" altLang="en-US" dirty="0"/>
                            <a:t>算法</a:t>
                          </a:r>
                        </a:p>
                      </a:txBody>
                      <a:tcPr/>
                    </a:tc>
                    <a:tc rowSpan="2">
                      <a:txBody>
                        <a:bodyPr/>
                        <a:lstStyle/>
                        <a:p>
                          <a:r>
                            <a:rPr lang="zh-CN" altLang="en-US" dirty="0"/>
                            <a:t>是否稳定</a:t>
                          </a:r>
                        </a:p>
                      </a:txBody>
                      <a:tcPr/>
                    </a:tc>
                    <a:tc rowSpan="2">
                      <a:txBody>
                        <a:bodyPr/>
                        <a:lstStyle/>
                        <a:p>
                          <a:r>
                            <a:rPr lang="zh-CN" altLang="en-US" dirty="0"/>
                            <a:t>是否为原地排序</a:t>
                          </a:r>
                        </a:p>
                      </a:txBody>
                      <a:tcPr/>
                    </a:tc>
                    <a:tc gridSpan="2">
                      <a:txBody>
                        <a:bodyPr/>
                        <a:lstStyle/>
                        <a:p>
                          <a:r>
                            <a:rPr lang="zh-CN" altLang="en-US" dirty="0"/>
                            <a:t>将</a:t>
                          </a:r>
                          <a:r>
                            <a:rPr lang="en-US" altLang="zh-CN" dirty="0"/>
                            <a:t>N</a:t>
                          </a:r>
                          <a:r>
                            <a:rPr lang="zh-CN" altLang="en-US" dirty="0"/>
                            <a:t>个元素排序的复杂度</a:t>
                          </a:r>
                        </a:p>
                      </a:txBody>
                      <a:tcPr/>
                    </a:tc>
                    <a:tc hMerge="1">
                      <a:txBody>
                        <a:bodyPr/>
                        <a:lstStyle/>
                        <a:p>
                          <a:endParaRPr lang="zh-CN" altLang="en-US" dirty="0"/>
                        </a:p>
                      </a:txBody>
                      <a:tcPr/>
                    </a:tc>
                    <a:tc rowSpan="2">
                      <a:txBody>
                        <a:bodyPr/>
                        <a:lstStyle/>
                        <a:p>
                          <a:r>
                            <a:rPr lang="zh-CN" altLang="en-US" dirty="0"/>
                            <a:t>备注</a:t>
                          </a:r>
                        </a:p>
                      </a:txBody>
                      <a:tcPr/>
                    </a:tc>
                    <a:extLst>
                      <a:ext uri="{0D108BD9-81ED-4DB2-BD59-A6C34878D82A}">
                        <a16:rowId xmlns:a16="http://schemas.microsoft.com/office/drawing/2014/main" val="4266866699"/>
                      </a:ext>
                    </a:extLst>
                  </a:tr>
                  <a:tr h="3945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r>
                            <a:rPr lang="zh-CN" altLang="en-US" dirty="0"/>
                            <a:t>时间复杂度</a:t>
                          </a:r>
                        </a:p>
                      </a:txBody>
                      <a:tcPr/>
                    </a:tc>
                    <a:tc>
                      <a:txBody>
                        <a:bodyPr/>
                        <a:lstStyle/>
                        <a:p>
                          <a:r>
                            <a:rPr lang="zh-CN" altLang="en-US" dirty="0"/>
                            <a:t>空间复杂度</a:t>
                          </a:r>
                        </a:p>
                      </a:txBody>
                      <a:tcPr/>
                    </a:tc>
                    <a:tc vMerge="1">
                      <a:txBody>
                        <a:bodyPr/>
                        <a:lstStyle/>
                        <a:p>
                          <a:endParaRPr lang="zh-CN" altLang="en-US"/>
                        </a:p>
                      </a:txBody>
                      <a:tcPr/>
                    </a:tc>
                    <a:extLst>
                      <a:ext uri="{0D108BD9-81ED-4DB2-BD59-A6C34878D82A}">
                        <a16:rowId xmlns:a16="http://schemas.microsoft.com/office/drawing/2014/main" val="55238823"/>
                      </a:ext>
                    </a:extLst>
                  </a:tr>
                  <a:tr h="323199">
                    <a:tc>
                      <a:txBody>
                        <a:bodyPr/>
                        <a:lstStyle/>
                        <a:p>
                          <a:r>
                            <a:rPr lang="zh-CN" altLang="en-US" dirty="0"/>
                            <a:t>选择排序</a:t>
                          </a:r>
                        </a:p>
                      </a:txBody>
                      <a:tcPr/>
                    </a:tc>
                    <a:tc>
                      <a:txBody>
                        <a:bodyPr/>
                        <a:lstStyle/>
                        <a:p>
                          <a:r>
                            <a:rPr lang="zh-CN" altLang="en-US" dirty="0"/>
                            <a:t>否</a:t>
                          </a:r>
                        </a:p>
                      </a:txBody>
                      <a:tcPr/>
                    </a:tc>
                    <a:tc>
                      <a:txBody>
                        <a:bodyPr/>
                        <a:lstStyle/>
                        <a:p>
                          <a:r>
                            <a:rPr lang="zh-CN" altLang="en-US" dirty="0"/>
                            <a:t>是</a:t>
                          </a:r>
                        </a:p>
                      </a:txBody>
                      <a:tcPr/>
                    </a:tc>
                    <a:tc>
                      <a:txBody>
                        <a:bodyPr/>
                        <a:lstStyle/>
                        <a:p>
                          <a14:m>
                            <m:oMathPara xmlns:m="http://schemas.openxmlformats.org/officeDocument/2006/math">
                              <m:oMathParaPr>
                                <m:jc m:val="centerGroup"/>
                              </m:oMathParaPr>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r>
                                      <a:rPr lang="zh-CN" altLang="en-US" i="0" dirty="0">
                                        <a:latin typeface="Cambria Math" panose="02040503050406030204" pitchFamily="18" charset="0"/>
                                      </a:rPr>
                                      <m:t>2</m:t>
                                    </m:r>
                                  </m:sup>
                                </m:sSup>
                              </m:oMath>
                            </m:oMathPara>
                          </a14:m>
                          <a:endParaRPr lang="zh-CN" altLang="en-US" dirty="0"/>
                        </a:p>
                      </a:txBody>
                      <a:tcPr/>
                    </a:tc>
                    <a:tc>
                      <a:txBody>
                        <a:bodyPr/>
                        <a:lstStyle/>
                        <a:p>
                          <a:r>
                            <a:rPr lang="en-US" altLang="zh-CN" dirty="0"/>
                            <a:t>1</a:t>
                          </a:r>
                          <a:endParaRPr lang="zh-CN" altLang="en-US" dirty="0"/>
                        </a:p>
                      </a:txBody>
                      <a:tcPr/>
                    </a:tc>
                    <a:tc>
                      <a:txBody>
                        <a:bodyPr/>
                        <a:lstStyle/>
                        <a:p>
                          <a:endParaRPr lang="zh-CN" altLang="en-US"/>
                        </a:p>
                      </a:txBody>
                      <a:tcPr/>
                    </a:tc>
                    <a:extLst>
                      <a:ext uri="{0D108BD9-81ED-4DB2-BD59-A6C34878D82A}">
                        <a16:rowId xmlns:a16="http://schemas.microsoft.com/office/drawing/2014/main" val="2988328126"/>
                      </a:ext>
                    </a:extLst>
                  </a:tr>
                  <a:tr h="807997">
                    <a:tc>
                      <a:txBody>
                        <a:bodyPr/>
                        <a:lstStyle/>
                        <a:p>
                          <a:r>
                            <a:rPr lang="zh-CN" altLang="en-US" dirty="0"/>
                            <a:t>插入排序</a:t>
                          </a:r>
                        </a:p>
                      </a:txBody>
                      <a:tcPr/>
                    </a:tc>
                    <a:tc>
                      <a:txBody>
                        <a:bodyPr/>
                        <a:lstStyle/>
                        <a:p>
                          <a:r>
                            <a:rPr lang="zh-CN" altLang="en-US" dirty="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zh-CN" altLang="en-US" dirty="0"/>
                            <a:t>介于</a:t>
                          </a:r>
                          <a:r>
                            <a:rPr lang="en-US" altLang="zh-CN" dirty="0"/>
                            <a:t>N</a:t>
                          </a:r>
                          <a:r>
                            <a:rPr lang="zh-CN" altLang="en-US" dirty="0"/>
                            <a:t>和</a:t>
                          </a:r>
                          <a14:m>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r>
                                    <a:rPr lang="zh-CN" altLang="en-US" i="0" dirty="0">
                                      <a:latin typeface="Cambria Math" panose="02040503050406030204" pitchFamily="18" charset="0"/>
                                    </a:rPr>
                                    <m:t>2</m:t>
                                  </m:r>
                                </m:sup>
                              </m:sSup>
                            </m:oMath>
                          </a14:m>
                          <a:r>
                            <a:rPr lang="zh-CN" altLang="en-US" dirty="0"/>
                            <a:t>之间</a:t>
                          </a:r>
                        </a:p>
                      </a:txBody>
                      <a:tcPr/>
                    </a:tc>
                    <a:tc>
                      <a:txBody>
                        <a:bodyPr/>
                        <a:lstStyle/>
                        <a:p>
                          <a:r>
                            <a:rPr lang="en-US" altLang="zh-CN" dirty="0"/>
                            <a:t>1</a:t>
                          </a:r>
                          <a:endParaRPr lang="zh-CN" altLang="en-US" dirty="0"/>
                        </a:p>
                      </a:txBody>
                      <a:tcPr/>
                    </a:tc>
                    <a:tc>
                      <a:txBody>
                        <a:bodyPr/>
                        <a:lstStyle/>
                        <a:p>
                          <a:r>
                            <a:rPr lang="zh-CN" altLang="en-US" dirty="0"/>
                            <a:t>取决于输入元素的排列情况</a:t>
                          </a:r>
                        </a:p>
                      </a:txBody>
                      <a:tcPr/>
                    </a:tc>
                    <a:extLst>
                      <a:ext uri="{0D108BD9-81ED-4DB2-BD59-A6C34878D82A}">
                        <a16:rowId xmlns:a16="http://schemas.microsoft.com/office/drawing/2014/main" val="2009707847"/>
                      </a:ext>
                    </a:extLst>
                  </a:tr>
                  <a:tr h="433681">
                    <a:tc>
                      <a:txBody>
                        <a:bodyPr/>
                        <a:lstStyle/>
                        <a:p>
                          <a:r>
                            <a:rPr lang="zh-CN" altLang="en-US" dirty="0"/>
                            <a:t>希尔排序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14:m>
                            <m:oMathPara xmlns:m="http://schemas.openxmlformats.org/officeDocument/2006/math">
                              <m:oMathParaPr>
                                <m:jc m:val="centerGroup"/>
                              </m:oMathParaPr>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6</m:t>
                                        </m:r>
                                      </m:num>
                                      <m:den>
                                        <m:r>
                                          <a:rPr lang="zh-CN" altLang="en-US" i="0" dirty="0">
                                            <a:latin typeface="Cambria Math" panose="02040503050406030204" pitchFamily="18" charset="0"/>
                                          </a:rPr>
                                          <m:t>5</m:t>
                                        </m:r>
                                      </m:den>
                                    </m:f>
                                  </m:sup>
                                </m:sSup>
                                <m:r>
                                  <a:rPr lang="en-US" altLang="zh-CN" b="0" i="1" dirty="0" smtClean="0">
                                    <a:latin typeface="Cambria Math" panose="02040503050406030204" pitchFamily="18" charset="0"/>
                                  </a:rPr>
                                  <m:t>  ?</m:t>
                                </m:r>
                              </m:oMath>
                            </m:oMathPara>
                          </a14:m>
                          <a:endParaRPr lang="zh-CN" altLang="en-US" dirty="0"/>
                        </a:p>
                      </a:txBody>
                      <a:tcPr/>
                    </a:tc>
                    <a:tc>
                      <a:txBody>
                        <a:bodyPr/>
                        <a:lstStyle/>
                        <a:p>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1320438027"/>
                      </a:ext>
                    </a:extLst>
                  </a:tr>
                  <a:tr h="807997">
                    <a:tc>
                      <a:txBody>
                        <a:bodyPr/>
                        <a:lstStyle/>
                        <a:p>
                          <a:r>
                            <a:rPr lang="zh-CN" altLang="en-US" dirty="0"/>
                            <a:t>快速排序</a:t>
                          </a:r>
                        </a:p>
                      </a:txBody>
                      <a:tcPr/>
                    </a:tc>
                    <a:tc>
                      <a:txBody>
                        <a:bodyPr/>
                        <a:lstStyle/>
                        <a:p>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en-US" altLang="zh-CN" dirty="0" err="1"/>
                            <a:t>NlogN</a:t>
                          </a:r>
                          <a:endParaRPr lang="zh-CN" altLang="en-US" dirty="0"/>
                        </a:p>
                      </a:txBody>
                      <a:tcPr/>
                    </a:tc>
                    <a:tc>
                      <a:txBody>
                        <a:bodyPr/>
                        <a:lstStyle/>
                        <a:p>
                          <a:r>
                            <a:rPr lang="en-US" altLang="zh-CN" dirty="0" err="1"/>
                            <a:t>lgN</a:t>
                          </a:r>
                          <a:endParaRPr lang="zh-CN" altLang="en-US" dirty="0"/>
                        </a:p>
                      </a:txBody>
                      <a:tcPr/>
                    </a:tc>
                    <a:tc>
                      <a:txBody>
                        <a:bodyPr/>
                        <a:lstStyle/>
                        <a:p>
                          <a:r>
                            <a:rPr lang="zh-CN" altLang="en-US" dirty="0"/>
                            <a:t>运行效率有概率提供保证</a:t>
                          </a:r>
                        </a:p>
                      </a:txBody>
                      <a:tcPr/>
                    </a:tc>
                    <a:extLst>
                      <a:ext uri="{0D108BD9-81ED-4DB2-BD59-A6C34878D82A}">
                        <a16:rowId xmlns:a16="http://schemas.microsoft.com/office/drawing/2014/main" val="1759690962"/>
                      </a:ext>
                    </a:extLst>
                  </a:tr>
                  <a:tr h="1292795">
                    <a:tc>
                      <a:txBody>
                        <a:bodyPr/>
                        <a:lstStyle/>
                        <a:p>
                          <a:r>
                            <a:rPr lang="zh-CN" altLang="en-US" dirty="0"/>
                            <a:t>三向快速排序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zh-CN" altLang="en-US" dirty="0"/>
                            <a:t>介于</a:t>
                          </a:r>
                          <a:r>
                            <a:rPr lang="en-US" altLang="zh-CN" dirty="0"/>
                            <a:t>N</a:t>
                          </a:r>
                          <a:r>
                            <a:rPr lang="zh-CN" altLang="en-US" dirty="0"/>
                            <a:t>和</a:t>
                          </a:r>
                          <a:r>
                            <a:rPr lang="en-US" altLang="zh-CN" dirty="0" err="1"/>
                            <a:t>NlogN</a:t>
                          </a:r>
                          <a:r>
                            <a:rPr lang="zh-CN" altLang="en-US" dirty="0"/>
                            <a:t>之间</a:t>
                          </a:r>
                        </a:p>
                      </a:txBody>
                      <a:tcPr/>
                    </a:tc>
                    <a:tc>
                      <a:txBody>
                        <a:bodyPr/>
                        <a:lstStyle/>
                        <a:p>
                          <a:r>
                            <a:rPr lang="en-US" altLang="zh-CN" dirty="0" err="1"/>
                            <a:t>lgN</a:t>
                          </a:r>
                          <a:endParaRPr lang="zh-CN" altLang="en-US" dirty="0"/>
                        </a:p>
                      </a:txBody>
                      <a:tcPr/>
                    </a:tc>
                    <a:tc>
                      <a:txBody>
                        <a:bodyPr/>
                        <a:lstStyle/>
                        <a:p>
                          <a:r>
                            <a:rPr lang="zh-CN" altLang="en-US" dirty="0"/>
                            <a:t>运行效率有概率保证，同时也取决于输入元素的分布情况</a:t>
                          </a:r>
                        </a:p>
                      </a:txBody>
                      <a:tcPr/>
                    </a:tc>
                    <a:extLst>
                      <a:ext uri="{0D108BD9-81ED-4DB2-BD59-A6C34878D82A}">
                        <a16:rowId xmlns:a16="http://schemas.microsoft.com/office/drawing/2014/main" val="3031486476"/>
                      </a:ext>
                    </a:extLst>
                  </a:tr>
                  <a:tr h="323199">
                    <a:tc>
                      <a:txBody>
                        <a:bodyPr/>
                        <a:lstStyle/>
                        <a:p>
                          <a:r>
                            <a:rPr lang="zh-CN" altLang="en-US" dirty="0"/>
                            <a:t>归并排序</a:t>
                          </a:r>
                        </a:p>
                      </a:txBody>
                      <a:tcPr/>
                    </a:tc>
                    <a:tc>
                      <a:txBody>
                        <a:bodyPr/>
                        <a:lstStyle/>
                        <a:p>
                          <a:r>
                            <a:rPr lang="zh-CN" altLang="en-US" dirty="0"/>
                            <a:t>是</a:t>
                          </a:r>
                        </a:p>
                      </a:txBody>
                      <a:tcPr/>
                    </a:tc>
                    <a:tc>
                      <a:txBody>
                        <a:bodyPr/>
                        <a:lstStyle/>
                        <a:p>
                          <a:r>
                            <a:rPr lang="zh-CN" altLang="en-US" dirty="0"/>
                            <a:t>否</a:t>
                          </a:r>
                        </a:p>
                      </a:txBody>
                      <a:tcPr/>
                    </a:tc>
                    <a:tc>
                      <a:txBody>
                        <a:bodyPr/>
                        <a:lstStyle/>
                        <a:p>
                          <a:r>
                            <a:rPr lang="en-US" altLang="zh-CN" dirty="0" err="1"/>
                            <a:t>NlogN</a:t>
                          </a:r>
                          <a:endParaRPr lang="zh-CN" altLang="en-US" dirty="0"/>
                        </a:p>
                      </a:txBody>
                      <a:tcPr/>
                    </a:tc>
                    <a:tc>
                      <a:txBody>
                        <a:bodyPr/>
                        <a:lstStyle/>
                        <a:p>
                          <a:r>
                            <a:rPr lang="en-US" altLang="zh-CN" dirty="0"/>
                            <a:t>N</a:t>
                          </a:r>
                          <a:endParaRPr lang="zh-CN" altLang="en-US" dirty="0"/>
                        </a:p>
                      </a:txBody>
                      <a:tcPr/>
                    </a:tc>
                    <a:tc>
                      <a:txBody>
                        <a:bodyPr/>
                        <a:lstStyle/>
                        <a:p>
                          <a:endParaRPr lang="zh-CN" altLang="en-US" dirty="0"/>
                        </a:p>
                      </a:txBody>
                      <a:tcPr/>
                    </a:tc>
                    <a:extLst>
                      <a:ext uri="{0D108BD9-81ED-4DB2-BD59-A6C34878D82A}">
                        <a16:rowId xmlns:a16="http://schemas.microsoft.com/office/drawing/2014/main" val="1772802313"/>
                      </a:ext>
                    </a:extLst>
                  </a:tr>
                  <a:tr h="323199">
                    <a:tc>
                      <a:txBody>
                        <a:bodyPr/>
                        <a:lstStyle/>
                        <a:p>
                          <a:r>
                            <a:rPr lang="zh-CN" altLang="en-US" dirty="0"/>
                            <a:t>堆排序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en-US" altLang="zh-CN" dirty="0" err="1"/>
                            <a:t>NlogN</a:t>
                          </a:r>
                          <a:endParaRPr lang="zh-CN" altLang="en-US" dirty="0"/>
                        </a:p>
                      </a:txBody>
                      <a:tcPr/>
                    </a:tc>
                    <a:tc>
                      <a:txBody>
                        <a:bodyPr/>
                        <a:lstStyle/>
                        <a:p>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3376572081"/>
                      </a:ext>
                    </a:extLst>
                  </a:tr>
                </a:tbl>
              </a:graphicData>
            </a:graphic>
          </p:graphicFrame>
        </mc:Choice>
        <mc:Fallback>
          <p:graphicFrame>
            <p:nvGraphicFramePr>
              <p:cNvPr id="5" name="表格 5">
                <a:extLst>
                  <a:ext uri="{FF2B5EF4-FFF2-40B4-BE49-F238E27FC236}">
                    <a16:creationId xmlns:a16="http://schemas.microsoft.com/office/drawing/2014/main" id="{41B866EA-36D5-4196-A4BB-3397F9D1D613}"/>
                  </a:ext>
                </a:extLst>
              </p:cNvPr>
              <p:cNvGraphicFramePr>
                <a:graphicFrameLocks noGrp="1"/>
              </p:cNvGraphicFramePr>
              <p:nvPr>
                <p:extLst>
                  <p:ext uri="{D42A27DB-BD31-4B8C-83A1-F6EECF244321}">
                    <p14:modId xmlns:p14="http://schemas.microsoft.com/office/powerpoint/2010/main" val="1935818022"/>
                  </p:ext>
                </p:extLst>
              </p:nvPr>
            </p:nvGraphicFramePr>
            <p:xfrm>
              <a:off x="435428" y="1113897"/>
              <a:ext cx="11601060" cy="5640235"/>
            </p:xfrm>
            <a:graphic>
              <a:graphicData uri="http://schemas.openxmlformats.org/drawingml/2006/table">
                <a:tbl>
                  <a:tblPr firstRow="1" bandRow="1">
                    <a:tableStyleId>{5C22544A-7EE6-4342-B048-85BDC9FD1C3A}</a:tableStyleId>
                  </a:tblPr>
                  <a:tblGrid>
                    <a:gridCol w="2304892">
                      <a:extLst>
                        <a:ext uri="{9D8B030D-6E8A-4147-A177-3AD203B41FA5}">
                          <a16:colId xmlns:a16="http://schemas.microsoft.com/office/drawing/2014/main" val="1862942887"/>
                        </a:ext>
                      </a:extLst>
                    </a:gridCol>
                    <a:gridCol w="2304892">
                      <a:extLst>
                        <a:ext uri="{9D8B030D-6E8A-4147-A177-3AD203B41FA5}">
                          <a16:colId xmlns:a16="http://schemas.microsoft.com/office/drawing/2014/main" val="1686485498"/>
                        </a:ext>
                      </a:extLst>
                    </a:gridCol>
                    <a:gridCol w="2304892">
                      <a:extLst>
                        <a:ext uri="{9D8B030D-6E8A-4147-A177-3AD203B41FA5}">
                          <a16:colId xmlns:a16="http://schemas.microsoft.com/office/drawing/2014/main" val="3060545118"/>
                        </a:ext>
                      </a:extLst>
                    </a:gridCol>
                    <a:gridCol w="1557954">
                      <a:extLst>
                        <a:ext uri="{9D8B030D-6E8A-4147-A177-3AD203B41FA5}">
                          <a16:colId xmlns:a16="http://schemas.microsoft.com/office/drawing/2014/main" val="578716117"/>
                        </a:ext>
                      </a:extLst>
                    </a:gridCol>
                    <a:gridCol w="1608496">
                      <a:extLst>
                        <a:ext uri="{9D8B030D-6E8A-4147-A177-3AD203B41FA5}">
                          <a16:colId xmlns:a16="http://schemas.microsoft.com/office/drawing/2014/main" val="2397396428"/>
                        </a:ext>
                      </a:extLst>
                    </a:gridCol>
                    <a:gridCol w="1519934">
                      <a:extLst>
                        <a:ext uri="{9D8B030D-6E8A-4147-A177-3AD203B41FA5}">
                          <a16:colId xmlns:a16="http://schemas.microsoft.com/office/drawing/2014/main" val="3237939978"/>
                        </a:ext>
                      </a:extLst>
                    </a:gridCol>
                  </a:tblGrid>
                  <a:tr h="365760">
                    <a:tc rowSpan="2">
                      <a:txBody>
                        <a:bodyPr/>
                        <a:lstStyle/>
                        <a:p>
                          <a:r>
                            <a:rPr lang="zh-CN" altLang="en-US" dirty="0"/>
                            <a:t>算法</a:t>
                          </a:r>
                        </a:p>
                      </a:txBody>
                      <a:tcPr/>
                    </a:tc>
                    <a:tc rowSpan="2">
                      <a:txBody>
                        <a:bodyPr/>
                        <a:lstStyle/>
                        <a:p>
                          <a:r>
                            <a:rPr lang="zh-CN" altLang="en-US" dirty="0"/>
                            <a:t>是否稳定</a:t>
                          </a:r>
                        </a:p>
                      </a:txBody>
                      <a:tcPr/>
                    </a:tc>
                    <a:tc rowSpan="2">
                      <a:txBody>
                        <a:bodyPr/>
                        <a:lstStyle/>
                        <a:p>
                          <a:r>
                            <a:rPr lang="zh-CN" altLang="en-US" dirty="0"/>
                            <a:t>是否为原地排序</a:t>
                          </a:r>
                        </a:p>
                      </a:txBody>
                      <a:tcPr/>
                    </a:tc>
                    <a:tc gridSpan="2">
                      <a:txBody>
                        <a:bodyPr/>
                        <a:lstStyle/>
                        <a:p>
                          <a:r>
                            <a:rPr lang="zh-CN" altLang="en-US" dirty="0"/>
                            <a:t>将</a:t>
                          </a:r>
                          <a:r>
                            <a:rPr lang="en-US" altLang="zh-CN" dirty="0"/>
                            <a:t>N</a:t>
                          </a:r>
                          <a:r>
                            <a:rPr lang="zh-CN" altLang="en-US" dirty="0"/>
                            <a:t>个元素排序的复杂度</a:t>
                          </a:r>
                        </a:p>
                      </a:txBody>
                      <a:tcPr/>
                    </a:tc>
                    <a:tc hMerge="1">
                      <a:txBody>
                        <a:bodyPr/>
                        <a:lstStyle/>
                        <a:p>
                          <a:endParaRPr lang="zh-CN" altLang="en-US" dirty="0"/>
                        </a:p>
                      </a:txBody>
                      <a:tcPr/>
                    </a:tc>
                    <a:tc rowSpan="2">
                      <a:txBody>
                        <a:bodyPr/>
                        <a:lstStyle/>
                        <a:p>
                          <a:r>
                            <a:rPr lang="zh-CN" altLang="en-US" dirty="0"/>
                            <a:t>备注</a:t>
                          </a:r>
                        </a:p>
                      </a:txBody>
                      <a:tcPr/>
                    </a:tc>
                    <a:extLst>
                      <a:ext uri="{0D108BD9-81ED-4DB2-BD59-A6C34878D82A}">
                        <a16:rowId xmlns:a16="http://schemas.microsoft.com/office/drawing/2014/main" val="4266866699"/>
                      </a:ext>
                    </a:extLst>
                  </a:tr>
                  <a:tr h="3945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r>
                            <a:rPr lang="zh-CN" altLang="en-US" dirty="0"/>
                            <a:t>时间复杂度</a:t>
                          </a:r>
                        </a:p>
                      </a:txBody>
                      <a:tcPr/>
                    </a:tc>
                    <a:tc>
                      <a:txBody>
                        <a:bodyPr/>
                        <a:lstStyle/>
                        <a:p>
                          <a:r>
                            <a:rPr lang="zh-CN" altLang="en-US" dirty="0"/>
                            <a:t>空间复杂度</a:t>
                          </a:r>
                        </a:p>
                      </a:txBody>
                      <a:tcPr/>
                    </a:tc>
                    <a:tc vMerge="1">
                      <a:txBody>
                        <a:bodyPr/>
                        <a:lstStyle/>
                        <a:p>
                          <a:endParaRPr lang="zh-CN" altLang="en-US"/>
                        </a:p>
                      </a:txBody>
                      <a:tcPr/>
                    </a:tc>
                    <a:extLst>
                      <a:ext uri="{0D108BD9-81ED-4DB2-BD59-A6C34878D82A}">
                        <a16:rowId xmlns:a16="http://schemas.microsoft.com/office/drawing/2014/main" val="55238823"/>
                      </a:ext>
                    </a:extLst>
                  </a:tr>
                  <a:tr h="365760">
                    <a:tc>
                      <a:txBody>
                        <a:bodyPr/>
                        <a:lstStyle/>
                        <a:p>
                          <a:r>
                            <a:rPr lang="zh-CN" altLang="en-US" dirty="0"/>
                            <a:t>选择排序</a:t>
                          </a:r>
                        </a:p>
                      </a:txBody>
                      <a:tcPr/>
                    </a:tc>
                    <a:tc>
                      <a:txBody>
                        <a:bodyPr/>
                        <a:lstStyle/>
                        <a:p>
                          <a:r>
                            <a:rPr lang="zh-CN" altLang="en-US" dirty="0"/>
                            <a:t>否</a:t>
                          </a:r>
                        </a:p>
                      </a:txBody>
                      <a:tcPr/>
                    </a:tc>
                    <a:tc>
                      <a:txBody>
                        <a:bodyPr/>
                        <a:lstStyle/>
                        <a:p>
                          <a:r>
                            <a:rPr lang="zh-CN" altLang="en-US" dirty="0"/>
                            <a:t>是</a:t>
                          </a:r>
                        </a:p>
                      </a:txBody>
                      <a:tcPr/>
                    </a:tc>
                    <a:tc>
                      <a:txBody>
                        <a:bodyPr/>
                        <a:lstStyle/>
                        <a:p>
                          <a:endParaRPr lang="zh-CN"/>
                        </a:p>
                      </a:txBody>
                      <a:tcPr>
                        <a:blipFill>
                          <a:blip r:embed="rId2"/>
                          <a:stretch>
                            <a:fillRect l="-443750" t="-216667" r="-201953" b="-1261667"/>
                          </a:stretch>
                        </a:blipFill>
                      </a:tcPr>
                    </a:tc>
                    <a:tc>
                      <a:txBody>
                        <a:bodyPr/>
                        <a:lstStyle/>
                        <a:p>
                          <a:r>
                            <a:rPr lang="en-US" altLang="zh-CN" dirty="0"/>
                            <a:t>1</a:t>
                          </a:r>
                          <a:endParaRPr lang="zh-CN" altLang="en-US" dirty="0"/>
                        </a:p>
                      </a:txBody>
                      <a:tcPr/>
                    </a:tc>
                    <a:tc>
                      <a:txBody>
                        <a:bodyPr/>
                        <a:lstStyle/>
                        <a:p>
                          <a:endParaRPr lang="zh-CN" altLang="en-US"/>
                        </a:p>
                      </a:txBody>
                      <a:tcPr/>
                    </a:tc>
                    <a:extLst>
                      <a:ext uri="{0D108BD9-81ED-4DB2-BD59-A6C34878D82A}">
                        <a16:rowId xmlns:a16="http://schemas.microsoft.com/office/drawing/2014/main" val="2988328126"/>
                      </a:ext>
                    </a:extLst>
                  </a:tr>
                  <a:tr h="914400">
                    <a:tc>
                      <a:txBody>
                        <a:bodyPr/>
                        <a:lstStyle/>
                        <a:p>
                          <a:r>
                            <a:rPr lang="zh-CN" altLang="en-US" dirty="0"/>
                            <a:t>插入排序</a:t>
                          </a:r>
                        </a:p>
                      </a:txBody>
                      <a:tcPr/>
                    </a:tc>
                    <a:tc>
                      <a:txBody>
                        <a:bodyPr/>
                        <a:lstStyle/>
                        <a:p>
                          <a:r>
                            <a:rPr lang="zh-CN" altLang="en-US" dirty="0"/>
                            <a:t>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endParaRPr lang="zh-CN"/>
                        </a:p>
                      </a:txBody>
                      <a:tcPr>
                        <a:blipFill>
                          <a:blip r:embed="rId2"/>
                          <a:stretch>
                            <a:fillRect l="-443750" t="-126667" r="-201953" b="-404667"/>
                          </a:stretch>
                        </a:blipFill>
                      </a:tcPr>
                    </a:tc>
                    <a:tc>
                      <a:txBody>
                        <a:bodyPr/>
                        <a:lstStyle/>
                        <a:p>
                          <a:r>
                            <a:rPr lang="en-US" altLang="zh-CN" dirty="0"/>
                            <a:t>1</a:t>
                          </a:r>
                          <a:endParaRPr lang="zh-CN" altLang="en-US" dirty="0"/>
                        </a:p>
                      </a:txBody>
                      <a:tcPr/>
                    </a:tc>
                    <a:tc>
                      <a:txBody>
                        <a:bodyPr/>
                        <a:lstStyle/>
                        <a:p>
                          <a:r>
                            <a:rPr lang="zh-CN" altLang="en-US" dirty="0"/>
                            <a:t>取决于输入元素的排列情况</a:t>
                          </a:r>
                        </a:p>
                      </a:txBody>
                      <a:tcPr/>
                    </a:tc>
                    <a:extLst>
                      <a:ext uri="{0D108BD9-81ED-4DB2-BD59-A6C34878D82A}">
                        <a16:rowId xmlns:a16="http://schemas.microsoft.com/office/drawing/2014/main" val="2009707847"/>
                      </a:ext>
                    </a:extLst>
                  </a:tr>
                  <a:tr h="490792">
                    <a:tc>
                      <a:txBody>
                        <a:bodyPr/>
                        <a:lstStyle/>
                        <a:p>
                          <a:r>
                            <a:rPr lang="zh-CN" altLang="en-US" dirty="0"/>
                            <a:t>希尔排序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endParaRPr lang="zh-CN"/>
                        </a:p>
                      </a:txBody>
                      <a:tcPr>
                        <a:blipFill>
                          <a:blip r:embed="rId2"/>
                          <a:stretch>
                            <a:fillRect l="-443750" t="-419753" r="-201953" b="-649383"/>
                          </a:stretch>
                        </a:blipFill>
                      </a:tcPr>
                    </a:tc>
                    <a:tc>
                      <a:txBody>
                        <a:bodyPr/>
                        <a:lstStyle/>
                        <a:p>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1320438027"/>
                      </a:ext>
                    </a:extLst>
                  </a:tr>
                  <a:tr h="914400">
                    <a:tc>
                      <a:txBody>
                        <a:bodyPr/>
                        <a:lstStyle/>
                        <a:p>
                          <a:r>
                            <a:rPr lang="zh-CN" altLang="en-US" dirty="0"/>
                            <a:t>快速排序</a:t>
                          </a:r>
                        </a:p>
                      </a:txBody>
                      <a:tcPr/>
                    </a:tc>
                    <a:tc>
                      <a:txBody>
                        <a:bodyPr/>
                        <a:lstStyle/>
                        <a:p>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en-US" altLang="zh-CN" dirty="0" err="1"/>
                            <a:t>NlogN</a:t>
                          </a:r>
                          <a:endParaRPr lang="zh-CN" altLang="en-US" dirty="0"/>
                        </a:p>
                      </a:txBody>
                      <a:tcPr/>
                    </a:tc>
                    <a:tc>
                      <a:txBody>
                        <a:bodyPr/>
                        <a:lstStyle/>
                        <a:p>
                          <a:r>
                            <a:rPr lang="en-US" altLang="zh-CN" dirty="0" err="1"/>
                            <a:t>lgN</a:t>
                          </a:r>
                          <a:endParaRPr lang="zh-CN" altLang="en-US" dirty="0"/>
                        </a:p>
                      </a:txBody>
                      <a:tcPr/>
                    </a:tc>
                    <a:tc>
                      <a:txBody>
                        <a:bodyPr/>
                        <a:lstStyle/>
                        <a:p>
                          <a:r>
                            <a:rPr lang="zh-CN" altLang="en-US" dirty="0"/>
                            <a:t>运行效率有概率提供保证</a:t>
                          </a:r>
                        </a:p>
                      </a:txBody>
                      <a:tcPr/>
                    </a:tc>
                    <a:extLst>
                      <a:ext uri="{0D108BD9-81ED-4DB2-BD59-A6C34878D82A}">
                        <a16:rowId xmlns:a16="http://schemas.microsoft.com/office/drawing/2014/main" val="1759690962"/>
                      </a:ext>
                    </a:extLst>
                  </a:tr>
                  <a:tr h="1463040">
                    <a:tc>
                      <a:txBody>
                        <a:bodyPr/>
                        <a:lstStyle/>
                        <a:p>
                          <a:r>
                            <a:rPr lang="zh-CN" altLang="en-US" dirty="0"/>
                            <a:t>三向快速排序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zh-CN" altLang="en-US" dirty="0"/>
                            <a:t>介于</a:t>
                          </a:r>
                          <a:r>
                            <a:rPr lang="en-US" altLang="zh-CN" dirty="0"/>
                            <a:t>N</a:t>
                          </a:r>
                          <a:r>
                            <a:rPr lang="zh-CN" altLang="en-US" dirty="0"/>
                            <a:t>和</a:t>
                          </a:r>
                          <a:r>
                            <a:rPr lang="en-US" altLang="zh-CN" dirty="0" err="1"/>
                            <a:t>NlogN</a:t>
                          </a:r>
                          <a:r>
                            <a:rPr lang="zh-CN" altLang="en-US" dirty="0"/>
                            <a:t>之间</a:t>
                          </a:r>
                        </a:p>
                      </a:txBody>
                      <a:tcPr/>
                    </a:tc>
                    <a:tc>
                      <a:txBody>
                        <a:bodyPr/>
                        <a:lstStyle/>
                        <a:p>
                          <a:r>
                            <a:rPr lang="en-US" altLang="zh-CN" dirty="0" err="1"/>
                            <a:t>lgN</a:t>
                          </a:r>
                          <a:endParaRPr lang="zh-CN" altLang="en-US" dirty="0"/>
                        </a:p>
                      </a:txBody>
                      <a:tcPr/>
                    </a:tc>
                    <a:tc>
                      <a:txBody>
                        <a:bodyPr/>
                        <a:lstStyle/>
                        <a:p>
                          <a:r>
                            <a:rPr lang="zh-CN" altLang="en-US" dirty="0"/>
                            <a:t>运行效率有概率保证，同时也取决于输入元素的分布情况</a:t>
                          </a:r>
                        </a:p>
                      </a:txBody>
                      <a:tcPr/>
                    </a:tc>
                    <a:extLst>
                      <a:ext uri="{0D108BD9-81ED-4DB2-BD59-A6C34878D82A}">
                        <a16:rowId xmlns:a16="http://schemas.microsoft.com/office/drawing/2014/main" val="3031486476"/>
                      </a:ext>
                    </a:extLst>
                  </a:tr>
                  <a:tr h="365760">
                    <a:tc>
                      <a:txBody>
                        <a:bodyPr/>
                        <a:lstStyle/>
                        <a:p>
                          <a:r>
                            <a:rPr lang="zh-CN" altLang="en-US" dirty="0"/>
                            <a:t>归并排序</a:t>
                          </a:r>
                        </a:p>
                      </a:txBody>
                      <a:tcPr/>
                    </a:tc>
                    <a:tc>
                      <a:txBody>
                        <a:bodyPr/>
                        <a:lstStyle/>
                        <a:p>
                          <a:r>
                            <a:rPr lang="zh-CN" altLang="en-US" dirty="0"/>
                            <a:t>是</a:t>
                          </a:r>
                        </a:p>
                      </a:txBody>
                      <a:tcPr/>
                    </a:tc>
                    <a:tc>
                      <a:txBody>
                        <a:bodyPr/>
                        <a:lstStyle/>
                        <a:p>
                          <a:r>
                            <a:rPr lang="zh-CN" altLang="en-US" dirty="0"/>
                            <a:t>否</a:t>
                          </a:r>
                        </a:p>
                      </a:txBody>
                      <a:tcPr/>
                    </a:tc>
                    <a:tc>
                      <a:txBody>
                        <a:bodyPr/>
                        <a:lstStyle/>
                        <a:p>
                          <a:r>
                            <a:rPr lang="en-US" altLang="zh-CN" dirty="0" err="1"/>
                            <a:t>NlogN</a:t>
                          </a:r>
                          <a:endParaRPr lang="zh-CN" altLang="en-US" dirty="0"/>
                        </a:p>
                      </a:txBody>
                      <a:tcPr/>
                    </a:tc>
                    <a:tc>
                      <a:txBody>
                        <a:bodyPr/>
                        <a:lstStyle/>
                        <a:p>
                          <a:r>
                            <a:rPr lang="en-US" altLang="zh-CN" dirty="0"/>
                            <a:t>N</a:t>
                          </a:r>
                          <a:endParaRPr lang="zh-CN" altLang="en-US" dirty="0"/>
                        </a:p>
                      </a:txBody>
                      <a:tcPr/>
                    </a:tc>
                    <a:tc>
                      <a:txBody>
                        <a:bodyPr/>
                        <a:lstStyle/>
                        <a:p>
                          <a:endParaRPr lang="zh-CN" altLang="en-US" dirty="0"/>
                        </a:p>
                      </a:txBody>
                      <a:tcPr/>
                    </a:tc>
                    <a:extLst>
                      <a:ext uri="{0D108BD9-81ED-4DB2-BD59-A6C34878D82A}">
                        <a16:rowId xmlns:a16="http://schemas.microsoft.com/office/drawing/2014/main" val="1772802313"/>
                      </a:ext>
                    </a:extLst>
                  </a:tr>
                  <a:tr h="365760">
                    <a:tc>
                      <a:txBody>
                        <a:bodyPr/>
                        <a:lstStyle/>
                        <a:p>
                          <a:r>
                            <a:rPr lang="zh-CN" altLang="en-US" dirty="0"/>
                            <a:t>堆排序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a:t>
                          </a:r>
                        </a:p>
                      </a:txBody>
                      <a:tcPr/>
                    </a:tc>
                    <a:tc>
                      <a:txBody>
                        <a:bodyPr/>
                        <a:lstStyle/>
                        <a:p>
                          <a:r>
                            <a:rPr lang="en-US" altLang="zh-CN" dirty="0" err="1"/>
                            <a:t>NlogN</a:t>
                          </a:r>
                          <a:endParaRPr lang="zh-CN" altLang="en-US" dirty="0"/>
                        </a:p>
                      </a:txBody>
                      <a:tcPr/>
                    </a:tc>
                    <a:tc>
                      <a:txBody>
                        <a:bodyPr/>
                        <a:lstStyle/>
                        <a:p>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3376572081"/>
                      </a:ext>
                    </a:extLst>
                  </a:tr>
                </a:tbl>
              </a:graphicData>
            </a:graphic>
          </p:graphicFrame>
        </mc:Fallback>
      </mc:AlternateContent>
    </p:spTree>
    <p:extLst>
      <p:ext uri="{BB962C8B-B14F-4D97-AF65-F5344CB8AC3E}">
        <p14:creationId xmlns:p14="http://schemas.microsoft.com/office/powerpoint/2010/main" val="3977273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86133-2A6E-4F79-A8B8-FF1F82AF88C0}"/>
              </a:ext>
            </a:extLst>
          </p:cNvPr>
          <p:cNvSpPr>
            <a:spLocks noGrp="1"/>
          </p:cNvSpPr>
          <p:nvPr>
            <p:ph type="title"/>
          </p:nvPr>
        </p:nvSpPr>
        <p:spPr/>
        <p:txBody>
          <a:bodyPr/>
          <a:lstStyle/>
          <a:p>
            <a:r>
              <a:rPr lang="zh-CN" altLang="en-US" dirty="0"/>
              <a:t>求和问题分析</a:t>
            </a:r>
          </a:p>
        </p:txBody>
      </p:sp>
      <p:pic>
        <p:nvPicPr>
          <p:cNvPr id="8" name="内容占位符 7">
            <a:extLst>
              <a:ext uri="{FF2B5EF4-FFF2-40B4-BE49-F238E27FC236}">
                <a16:creationId xmlns:a16="http://schemas.microsoft.com/office/drawing/2014/main" id="{501B0D8A-3576-437F-B900-5F4835E69FE1}"/>
              </a:ext>
            </a:extLst>
          </p:cNvPr>
          <p:cNvPicPr>
            <a:picLocks noGrp="1" noChangeAspect="1"/>
          </p:cNvPicPr>
          <p:nvPr>
            <p:ph idx="1"/>
          </p:nvPr>
        </p:nvPicPr>
        <p:blipFill>
          <a:blip r:embed="rId2"/>
          <a:stretch>
            <a:fillRect/>
          </a:stretch>
        </p:blipFill>
        <p:spPr>
          <a:xfrm>
            <a:off x="5436782" y="987426"/>
            <a:ext cx="5482830" cy="4562770"/>
          </a:xfrm>
        </p:spPr>
      </p:pic>
      <p:sp>
        <p:nvSpPr>
          <p:cNvPr id="4" name="文本占位符 3">
            <a:extLst>
              <a:ext uri="{FF2B5EF4-FFF2-40B4-BE49-F238E27FC236}">
                <a16:creationId xmlns:a16="http://schemas.microsoft.com/office/drawing/2014/main" id="{D3E1D55C-8465-4641-A800-F64378B90372}"/>
              </a:ext>
            </a:extLst>
          </p:cNvPr>
          <p:cNvSpPr>
            <a:spLocks noGrp="1"/>
          </p:cNvSpPr>
          <p:nvPr>
            <p:ph type="body" sz="half" idx="2"/>
          </p:nvPr>
        </p:nvSpPr>
        <p:spPr/>
        <p:txBody>
          <a:bodyPr/>
          <a:lstStyle/>
          <a:p>
            <a:r>
              <a:rPr lang="zh-CN" altLang="en-US" dirty="0"/>
              <a:t>问题：对</a:t>
            </a:r>
            <a:r>
              <a:rPr lang="en-US" altLang="zh-CN" dirty="0"/>
              <a:t>n</a:t>
            </a:r>
            <a:r>
              <a:rPr lang="zh-CN" altLang="en-US" dirty="0"/>
              <a:t>（</a:t>
            </a:r>
            <a:r>
              <a:rPr lang="en-US" altLang="zh-CN" dirty="0"/>
              <a:t>100</a:t>
            </a:r>
            <a:r>
              <a:rPr lang="zh-CN" altLang="en-US" dirty="0"/>
              <a:t>万）个随机数中找出任意</a:t>
            </a:r>
            <a:r>
              <a:rPr lang="en-US" altLang="zh-CN" dirty="0"/>
              <a:t>3</a:t>
            </a:r>
            <a:r>
              <a:rPr lang="zh-CN" altLang="en-US" dirty="0"/>
              <a:t>个和为</a:t>
            </a:r>
            <a:r>
              <a:rPr lang="en-US" altLang="zh-CN" dirty="0"/>
              <a:t>0</a:t>
            </a:r>
            <a:r>
              <a:rPr lang="zh-CN" altLang="en-US" dirty="0"/>
              <a:t>的数，求这样的数一共有多少组？</a:t>
            </a:r>
            <a:endParaRPr lang="en-US" altLang="zh-CN" dirty="0"/>
          </a:p>
          <a:p>
            <a:endParaRPr lang="zh-CN" altLang="en-US" dirty="0"/>
          </a:p>
        </p:txBody>
      </p:sp>
      <p:pic>
        <p:nvPicPr>
          <p:cNvPr id="6" name="图片 5">
            <a:extLst>
              <a:ext uri="{FF2B5EF4-FFF2-40B4-BE49-F238E27FC236}">
                <a16:creationId xmlns:a16="http://schemas.microsoft.com/office/drawing/2014/main" id="{A71A423C-5DE6-45B4-921B-646158BF38DB}"/>
              </a:ext>
            </a:extLst>
          </p:cNvPr>
          <p:cNvPicPr>
            <a:picLocks noChangeAspect="1"/>
          </p:cNvPicPr>
          <p:nvPr/>
        </p:nvPicPr>
        <p:blipFill>
          <a:blip r:embed="rId3"/>
          <a:stretch>
            <a:fillRect/>
          </a:stretch>
        </p:blipFill>
        <p:spPr>
          <a:xfrm>
            <a:off x="1063440" y="2850437"/>
            <a:ext cx="3288821" cy="2091932"/>
          </a:xfrm>
          <a:prstGeom prst="rect">
            <a:avLst/>
          </a:prstGeom>
        </p:spPr>
      </p:pic>
    </p:spTree>
    <p:extLst>
      <p:ext uri="{BB962C8B-B14F-4D97-AF65-F5344CB8AC3E}">
        <p14:creationId xmlns:p14="http://schemas.microsoft.com/office/powerpoint/2010/main" val="108007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37CC0-E497-4399-B7B8-B966E4E77235}"/>
              </a:ext>
            </a:extLst>
          </p:cNvPr>
          <p:cNvSpPr>
            <a:spLocks noGrp="1"/>
          </p:cNvSpPr>
          <p:nvPr>
            <p:ph type="title"/>
          </p:nvPr>
        </p:nvSpPr>
        <p:spPr/>
        <p:txBody>
          <a:bodyPr/>
          <a:lstStyle/>
          <a:p>
            <a:r>
              <a:rPr lang="zh-CN" altLang="en-US" dirty="0"/>
              <a:t>三层求和问题运行时间，不同规模的数据下的运行时间的比较</a:t>
            </a:r>
          </a:p>
        </p:txBody>
      </p:sp>
      <p:sp>
        <p:nvSpPr>
          <p:cNvPr id="9" name="Rectangle 2">
            <a:extLst>
              <a:ext uri="{FF2B5EF4-FFF2-40B4-BE49-F238E27FC236}">
                <a16:creationId xmlns:a16="http://schemas.microsoft.com/office/drawing/2014/main" id="{32FEEF12-52A3-45A3-97F6-72CD03AEDE1D}"/>
              </a:ext>
            </a:extLst>
          </p:cNvPr>
          <p:cNvSpPr>
            <a:spLocks noGrp="1" noChangeArrowheads="1"/>
          </p:cNvSpPr>
          <p:nvPr>
            <p:ph idx="1"/>
          </p:nvPr>
        </p:nvSpPr>
        <p:spPr bwMode="auto">
          <a:xfrm>
            <a:off x="838199" y="1669887"/>
            <a:ext cx="4407195" cy="46628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CC7832"/>
                </a:solidFill>
                <a:effectLst/>
                <a:latin typeface="Arial Unicode MS"/>
                <a:ea typeface="JetBrains Mono"/>
              </a:rPr>
              <a:t>public static double </a:t>
            </a:r>
            <a:r>
              <a:rPr kumimoji="0" lang="zh-CN" altLang="zh-CN" sz="1100" b="0" i="0" u="none" strike="noStrike" cap="none" normalizeH="0" baseline="0" dirty="0">
                <a:ln>
                  <a:noFill/>
                </a:ln>
                <a:solidFill>
                  <a:srgbClr val="FFC66D"/>
                </a:solidFill>
                <a:effectLst/>
                <a:latin typeface="Arial Unicode MS"/>
                <a:ea typeface="JetBrains Mono"/>
              </a:rPr>
              <a:t>timeTrial</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int </a:t>
            </a:r>
            <a:r>
              <a:rPr kumimoji="0" lang="zh-CN" altLang="zh-CN" sz="1100" b="0" i="0" u="none" strike="noStrike" cap="none" normalizeH="0" baseline="0" dirty="0">
                <a:ln>
                  <a:noFill/>
                </a:ln>
                <a:solidFill>
                  <a:srgbClr val="A9B7C6"/>
                </a:solidFill>
                <a:effectLst/>
                <a:latin typeface="Arial Unicode MS"/>
                <a:ea typeface="JetBrains Mono"/>
              </a:rPr>
              <a:t>n) {</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CC7832"/>
                </a:solidFill>
                <a:effectLst/>
                <a:latin typeface="Arial Unicode MS"/>
                <a:ea typeface="JetBrains Mono"/>
              </a:rPr>
              <a:t>int </a:t>
            </a:r>
            <a:r>
              <a:rPr kumimoji="0" lang="zh-CN" altLang="zh-CN" sz="1100" b="0" i="0" u="none" strike="noStrike" cap="none" normalizeH="0" baseline="0" dirty="0">
                <a:ln>
                  <a:noFill/>
                </a:ln>
                <a:solidFill>
                  <a:srgbClr val="A9B7C6"/>
                </a:solidFill>
                <a:effectLst/>
                <a:latin typeface="Arial Unicode MS"/>
                <a:ea typeface="JetBrains Mono"/>
              </a:rPr>
              <a:t>max = </a:t>
            </a:r>
            <a:r>
              <a:rPr kumimoji="0" lang="zh-CN" altLang="zh-CN" sz="1100" b="0" i="0" u="none" strike="noStrike" cap="none" normalizeH="0" baseline="0" dirty="0">
                <a:ln>
                  <a:noFill/>
                </a:ln>
                <a:solidFill>
                  <a:srgbClr val="6897BB"/>
                </a:solidFill>
                <a:effectLst/>
                <a:latin typeface="Arial Unicode MS"/>
                <a:ea typeface="JetBrains Mono"/>
              </a:rPr>
              <a:t>1000000</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int</a:t>
            </a:r>
            <a:r>
              <a:rPr kumimoji="0" lang="zh-CN" altLang="zh-CN" sz="1100" b="0" i="0" u="none" strike="noStrike" cap="none" normalizeH="0" baseline="0" dirty="0">
                <a:ln>
                  <a:noFill/>
                </a:ln>
                <a:solidFill>
                  <a:srgbClr val="A9B7C6"/>
                </a:solidFill>
                <a:effectLst/>
                <a:latin typeface="Arial Unicode MS"/>
                <a:ea typeface="JetBrains Mono"/>
              </a:rPr>
              <a:t>[] a = </a:t>
            </a:r>
            <a:r>
              <a:rPr kumimoji="0" lang="zh-CN" altLang="zh-CN" sz="1100" b="0" i="0" u="none" strike="noStrike" cap="none" normalizeH="0" baseline="0" dirty="0">
                <a:ln>
                  <a:noFill/>
                </a:ln>
                <a:solidFill>
                  <a:srgbClr val="CC7832"/>
                </a:solidFill>
                <a:effectLst/>
                <a:latin typeface="Arial Unicode MS"/>
                <a:ea typeface="JetBrains Mono"/>
              </a:rPr>
              <a:t>new int</a:t>
            </a:r>
            <a:r>
              <a:rPr kumimoji="0" lang="zh-CN" altLang="zh-CN" sz="1100" b="0" i="0" u="none" strike="noStrike" cap="none" normalizeH="0" baseline="0" dirty="0">
                <a:ln>
                  <a:noFill/>
                </a:ln>
                <a:solidFill>
                  <a:srgbClr val="A9B7C6"/>
                </a:solidFill>
                <a:effectLst/>
                <a:latin typeface="Arial Unicode MS"/>
                <a:ea typeface="JetBrains Mono"/>
              </a:rPr>
              <a:t>[n]</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生成随机的数据</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dirty="0">
                <a:ln>
                  <a:noFill/>
                </a:ln>
                <a:solidFill>
                  <a:srgbClr val="CC7832"/>
                </a:solidFill>
                <a:effectLst/>
                <a:latin typeface="Arial Unicode MS"/>
                <a:ea typeface="JetBrains Mono"/>
              </a:rPr>
              <a:t>for </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int </a:t>
            </a:r>
            <a:r>
              <a:rPr kumimoji="0" lang="zh-CN" altLang="zh-CN" sz="1100" b="0" i="0" u="none" strike="noStrike" cap="none" normalizeH="0" baseline="0" dirty="0">
                <a:ln>
                  <a:noFill/>
                </a:ln>
                <a:solidFill>
                  <a:srgbClr val="A9B7C6"/>
                </a:solidFill>
                <a:effectLst/>
                <a:latin typeface="Arial Unicode MS"/>
                <a:ea typeface="JetBrains Mono"/>
              </a:rPr>
              <a:t>i = </a:t>
            </a:r>
            <a:r>
              <a:rPr kumimoji="0" lang="zh-CN" altLang="zh-CN" sz="1100" b="0" i="0" u="none" strike="noStrike" cap="none" normalizeH="0" baseline="0" dirty="0">
                <a:ln>
                  <a:noFill/>
                </a:ln>
                <a:solidFill>
                  <a:srgbClr val="6897BB"/>
                </a:solidFill>
                <a:effectLst/>
                <a:latin typeface="Arial Unicode MS"/>
                <a:ea typeface="JetBrains Mono"/>
              </a:rPr>
              <a:t>0</a:t>
            </a: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i &lt; n</a:t>
            </a: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i++) {</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将一个【</a:t>
            </a:r>
            <a:r>
              <a:rPr kumimoji="0" lang="zh-CN" altLang="zh-CN" sz="1100" b="0" i="0" u="none" strike="noStrike" cap="none" normalizeH="0" baseline="0" dirty="0">
                <a:ln>
                  <a:noFill/>
                </a:ln>
                <a:solidFill>
                  <a:srgbClr val="808080"/>
                </a:solidFill>
                <a:effectLst/>
                <a:latin typeface="Arial Unicode MS"/>
                <a:ea typeface="JetBrains Mono"/>
              </a:rPr>
              <a:t>-max</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100" b="0" i="0" u="none" strike="noStrike" cap="none" normalizeH="0" baseline="0" dirty="0">
                <a:ln>
                  <a:noFill/>
                </a:ln>
                <a:solidFill>
                  <a:srgbClr val="808080"/>
                </a:solidFill>
                <a:effectLst/>
                <a:latin typeface="Arial Unicode MS"/>
                <a:ea typeface="JetBrains Mono"/>
              </a:rPr>
              <a:t>max</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】区间的整数赋值到数组中</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dirty="0">
                <a:ln>
                  <a:noFill/>
                </a:ln>
                <a:solidFill>
                  <a:srgbClr val="A9B7C6"/>
                </a:solidFill>
                <a:effectLst/>
                <a:latin typeface="Arial Unicode MS"/>
                <a:ea typeface="JetBrains Mono"/>
              </a:rPr>
              <a:t>a[i] = StdRandom.</a:t>
            </a:r>
            <a:r>
              <a:rPr kumimoji="0" lang="zh-CN" altLang="zh-CN" sz="1100" b="0" i="1" u="none" strike="noStrike" cap="none" normalizeH="0" baseline="0" dirty="0">
                <a:ln>
                  <a:noFill/>
                </a:ln>
                <a:solidFill>
                  <a:srgbClr val="A9B7C6"/>
                </a:solidFill>
                <a:effectLst/>
                <a:latin typeface="Arial Unicode MS"/>
                <a:ea typeface="JetBrains Mono"/>
              </a:rPr>
              <a:t>uniform</a:t>
            </a:r>
            <a:r>
              <a:rPr kumimoji="0" lang="zh-CN" altLang="zh-CN" sz="1100" b="0" i="0" u="none" strike="noStrike" cap="none" normalizeH="0" baseline="0" dirty="0">
                <a:ln>
                  <a:noFill/>
                </a:ln>
                <a:solidFill>
                  <a:srgbClr val="A9B7C6"/>
                </a:solidFill>
                <a:effectLst/>
                <a:latin typeface="Arial Unicode MS"/>
                <a:ea typeface="JetBrains Mono"/>
              </a:rPr>
              <a:t>(-max</a:t>
            </a: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max)</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开始统计时间</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dirty="0">
                <a:ln>
                  <a:noFill/>
                </a:ln>
                <a:solidFill>
                  <a:srgbClr val="A9B7C6"/>
                </a:solidFill>
                <a:effectLst/>
                <a:latin typeface="Arial Unicode MS"/>
                <a:ea typeface="JetBrains Mono"/>
              </a:rPr>
              <a:t>Stopwatch t = </a:t>
            </a:r>
            <a:r>
              <a:rPr kumimoji="0" lang="zh-CN" altLang="zh-CN" sz="1100" b="0" i="0" u="none" strike="noStrike" cap="none" normalizeH="0" baseline="0" dirty="0">
                <a:ln>
                  <a:noFill/>
                </a:ln>
                <a:solidFill>
                  <a:srgbClr val="CC7832"/>
                </a:solidFill>
                <a:effectLst/>
                <a:latin typeface="Arial Unicode MS"/>
                <a:ea typeface="JetBrains Mono"/>
              </a:rPr>
              <a:t>new </a:t>
            </a:r>
            <a:r>
              <a:rPr kumimoji="0" lang="zh-CN" altLang="zh-CN" sz="1100" b="0" i="0" u="none" strike="noStrike" cap="none" normalizeH="0" baseline="0" dirty="0">
                <a:ln>
                  <a:noFill/>
                </a:ln>
                <a:solidFill>
                  <a:srgbClr val="A9B7C6"/>
                </a:solidFill>
                <a:effectLst/>
                <a:latin typeface="Arial Unicode MS"/>
                <a:ea typeface="JetBrains Mono"/>
              </a:rPr>
              <a:t>Stopwatch()</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使用三层循环开始统计</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dirty="0">
                <a:ln>
                  <a:noFill/>
                </a:ln>
                <a:solidFill>
                  <a:srgbClr val="A9B7C6"/>
                </a:solidFill>
                <a:effectLst/>
                <a:latin typeface="Arial Unicode MS"/>
                <a:ea typeface="JetBrains Mono"/>
              </a:rPr>
              <a:t>ThreeSum.</a:t>
            </a:r>
            <a:r>
              <a:rPr kumimoji="0" lang="zh-CN" altLang="zh-CN" sz="1100" b="0" i="1" u="none" strike="noStrike" cap="none" normalizeH="0" baseline="0" dirty="0">
                <a:ln>
                  <a:noFill/>
                </a:ln>
                <a:solidFill>
                  <a:srgbClr val="A9B7C6"/>
                </a:solidFill>
                <a:effectLst/>
                <a:latin typeface="Arial Unicode MS"/>
                <a:ea typeface="JetBrains Mono"/>
              </a:rPr>
              <a:t>count</a:t>
            </a:r>
            <a:r>
              <a:rPr kumimoji="0" lang="zh-CN" altLang="zh-CN" sz="1100" b="0" i="0" u="none" strike="noStrike" cap="none" normalizeH="0" baseline="0" dirty="0">
                <a:ln>
                  <a:noFill/>
                </a:ln>
                <a:solidFill>
                  <a:srgbClr val="A9B7C6"/>
                </a:solidFill>
                <a:effectLst/>
                <a:latin typeface="Arial Unicode MS"/>
                <a:ea typeface="JetBrains Mono"/>
              </a:rPr>
              <a:t>(a)</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return </a:t>
            </a:r>
            <a:r>
              <a:rPr kumimoji="0" lang="zh-CN" altLang="zh-CN" sz="1100" b="0" i="0" u="none" strike="noStrike" cap="none" normalizeH="0" baseline="0" dirty="0">
                <a:ln>
                  <a:noFill/>
                </a:ln>
                <a:solidFill>
                  <a:srgbClr val="A9B7C6"/>
                </a:solidFill>
                <a:effectLst/>
                <a:latin typeface="Arial Unicode MS"/>
                <a:ea typeface="JetBrains Mono"/>
              </a:rPr>
              <a:t>t.getTime()</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CC7832"/>
                </a:solidFill>
                <a:effectLst/>
                <a:latin typeface="Arial Unicode MS"/>
                <a:ea typeface="JetBrains Mono"/>
              </a:rPr>
              <a:t>public static void </a:t>
            </a:r>
            <a:r>
              <a:rPr kumimoji="0" lang="zh-CN" altLang="zh-CN" sz="1100" b="0" i="0" u="none" strike="noStrike" cap="none" normalizeH="0" baseline="0" dirty="0">
                <a:ln>
                  <a:noFill/>
                </a:ln>
                <a:solidFill>
                  <a:srgbClr val="FFC66D"/>
                </a:solidFill>
                <a:effectLst/>
                <a:latin typeface="Arial Unicode MS"/>
                <a:ea typeface="JetBrains Mono"/>
              </a:rPr>
              <a:t>main</a:t>
            </a:r>
            <a:r>
              <a:rPr kumimoji="0" lang="zh-CN" altLang="zh-CN" sz="1100" b="0" i="0" u="none" strike="noStrike" cap="none" normalizeH="0" baseline="0" dirty="0">
                <a:ln>
                  <a:noFill/>
                </a:ln>
                <a:solidFill>
                  <a:srgbClr val="A9B7C6"/>
                </a:solidFill>
                <a:effectLst/>
                <a:latin typeface="Arial Unicode MS"/>
                <a:ea typeface="JetBrains Mono"/>
              </a:rPr>
              <a:t>(String[] args) {</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设置画图对象</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dirty="0">
                <a:ln>
                  <a:noFill/>
                </a:ln>
                <a:solidFill>
                  <a:srgbClr val="A9B7C6"/>
                </a:solidFill>
                <a:effectLst/>
                <a:latin typeface="Arial Unicode MS"/>
                <a:ea typeface="JetBrains Mono"/>
              </a:rPr>
              <a:t>StdDraw.</a:t>
            </a:r>
            <a:r>
              <a:rPr kumimoji="0" lang="zh-CN" altLang="zh-CN" sz="1100" b="0" i="1" u="none" strike="noStrike" cap="none" normalizeH="0" baseline="0" dirty="0">
                <a:ln>
                  <a:noFill/>
                </a:ln>
                <a:solidFill>
                  <a:srgbClr val="A9B7C6"/>
                </a:solidFill>
                <a:effectLst/>
                <a:latin typeface="Arial Unicode MS"/>
                <a:ea typeface="JetBrains Mono"/>
              </a:rPr>
              <a:t>setXscale</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6897BB"/>
                </a:solidFill>
                <a:effectLst/>
                <a:latin typeface="Arial Unicode MS"/>
                <a:ea typeface="JetBrains Mono"/>
              </a:rPr>
              <a:t>0</a:t>
            </a:r>
            <a:r>
              <a:rPr kumimoji="0" lang="zh-CN" altLang="zh-CN" sz="1100" b="0" i="0" u="none" strike="noStrike" cap="none" normalizeH="0" baseline="0" dirty="0">
                <a:ln>
                  <a:noFill/>
                </a:ln>
                <a:solidFill>
                  <a:srgbClr val="CC7832"/>
                </a:solidFill>
                <a:effectLst/>
                <a:latin typeface="Arial Unicode MS"/>
                <a:ea typeface="JetBrains Mono"/>
              </a:rPr>
              <a:t>,</a:t>
            </a:r>
            <a:r>
              <a:rPr kumimoji="0" lang="zh-CN" altLang="zh-CN" sz="1100" b="0" i="0" u="none" strike="noStrike" cap="none" normalizeH="0" baseline="0" dirty="0">
                <a:ln>
                  <a:noFill/>
                </a:ln>
                <a:solidFill>
                  <a:srgbClr val="6897BB"/>
                </a:solidFill>
                <a:effectLst/>
                <a:latin typeface="Arial Unicode MS"/>
                <a:ea typeface="JetBrains Mono"/>
              </a:rPr>
              <a:t>20000</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StdDraw.</a:t>
            </a:r>
            <a:r>
              <a:rPr kumimoji="0" lang="zh-CN" altLang="zh-CN" sz="1100" b="0" i="1" u="none" strike="noStrike" cap="none" normalizeH="0" baseline="0" dirty="0">
                <a:ln>
                  <a:noFill/>
                </a:ln>
                <a:solidFill>
                  <a:srgbClr val="A9B7C6"/>
                </a:solidFill>
                <a:effectLst/>
                <a:latin typeface="Arial Unicode MS"/>
                <a:ea typeface="JetBrains Mono"/>
              </a:rPr>
              <a:t>setYscale</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6897BB"/>
                </a:solidFill>
                <a:effectLst/>
                <a:latin typeface="Arial Unicode MS"/>
                <a:ea typeface="JetBrains Mono"/>
              </a:rPr>
              <a:t>0</a:t>
            </a:r>
            <a:r>
              <a:rPr kumimoji="0" lang="zh-CN" altLang="zh-CN" sz="1100" b="0" i="0" u="none" strike="noStrike" cap="none" normalizeH="0" baseline="0" dirty="0">
                <a:ln>
                  <a:noFill/>
                </a:ln>
                <a:solidFill>
                  <a:srgbClr val="CC7832"/>
                </a:solidFill>
                <a:effectLst/>
                <a:latin typeface="Arial Unicode MS"/>
                <a:ea typeface="JetBrains Mono"/>
              </a:rPr>
              <a:t>,</a:t>
            </a:r>
            <a:r>
              <a:rPr kumimoji="0" lang="zh-CN" altLang="zh-CN" sz="1100" b="0" i="0" u="none" strike="noStrike" cap="none" normalizeH="0" baseline="0" dirty="0">
                <a:ln>
                  <a:noFill/>
                </a:ln>
                <a:solidFill>
                  <a:srgbClr val="6897BB"/>
                </a:solidFill>
                <a:effectLst/>
                <a:latin typeface="Arial Unicode MS"/>
                <a:ea typeface="JetBrains Mono"/>
              </a:rPr>
              <a:t>200</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StdDraw.</a:t>
            </a:r>
            <a:r>
              <a:rPr kumimoji="0" lang="zh-CN" altLang="zh-CN" sz="1100" b="0" i="1" u="none" strike="noStrike" cap="none" normalizeH="0" baseline="0" dirty="0">
                <a:ln>
                  <a:noFill/>
                </a:ln>
                <a:solidFill>
                  <a:srgbClr val="A9B7C6"/>
                </a:solidFill>
                <a:effectLst/>
                <a:latin typeface="Arial Unicode MS"/>
                <a:ea typeface="JetBrains Mono"/>
              </a:rPr>
              <a:t>setPenRadius</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6897BB"/>
                </a:solidFill>
                <a:effectLst/>
                <a:latin typeface="Arial Unicode MS"/>
                <a:ea typeface="JetBrains Mono"/>
              </a:rPr>
              <a:t>.01</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br>
              <a:rPr kumimoji="0" lang="zh-CN" altLang="zh-CN" sz="1100" b="0" i="0" u="none" strike="noStrike" cap="none" normalizeH="0" baseline="0" dirty="0">
                <a:ln>
                  <a:noFill/>
                </a:ln>
                <a:solidFill>
                  <a:srgbClr val="808080"/>
                </a:solidFill>
                <a:effectLst/>
                <a:latin typeface="Arial Unicode MS"/>
                <a:ea typeface="JetBrains Mono"/>
              </a:rPr>
            </a:br>
            <a:r>
              <a:rPr kumimoji="0" lang="zh-CN" altLang="zh-CN" sz="1100" b="0" i="0" u="none" strike="noStrike" cap="none" normalizeH="0" baseline="0" dirty="0">
                <a:ln>
                  <a:noFill/>
                </a:ln>
                <a:solidFill>
                  <a:srgbClr val="808080"/>
                </a:solidFill>
                <a:effectLst/>
                <a:latin typeface="Arial Unicode MS"/>
                <a:ea typeface="JetBrains Mono"/>
              </a:rPr>
              <a:t>        </a:t>
            </a:r>
            <a:r>
              <a:rPr kumimoji="0" lang="zh-CN" altLang="zh-CN" sz="1100" b="0" i="0" u="none" strike="noStrike" cap="none" normalizeH="0" baseline="0" dirty="0">
                <a:ln>
                  <a:noFill/>
                </a:ln>
                <a:solidFill>
                  <a:srgbClr val="CC7832"/>
                </a:solidFill>
                <a:effectLst/>
                <a:latin typeface="Arial Unicode MS"/>
                <a:ea typeface="JetBrains Mono"/>
              </a:rPr>
              <a:t>for </a:t>
            </a:r>
            <a:r>
              <a:rPr kumimoji="0" lang="zh-CN" altLang="zh-CN" sz="1100" b="0" i="0" u="none" strike="noStrike" cap="none" normalizeH="0" baseline="0" dirty="0">
                <a:ln>
                  <a:noFill/>
                </a:ln>
                <a:solidFill>
                  <a:srgbClr val="A9B7C6"/>
                </a:solidFill>
                <a:effectLst/>
                <a:latin typeface="Arial Unicode MS"/>
                <a:ea typeface="JetBrains Mono"/>
              </a:rPr>
              <a:t>(</a:t>
            </a:r>
            <a:r>
              <a:rPr kumimoji="0" lang="zh-CN" altLang="zh-CN" sz="1100" b="0" i="0" u="none" strike="noStrike" cap="none" normalizeH="0" baseline="0" dirty="0">
                <a:ln>
                  <a:noFill/>
                </a:ln>
                <a:solidFill>
                  <a:srgbClr val="CC7832"/>
                </a:solidFill>
                <a:effectLst/>
                <a:latin typeface="Arial Unicode MS"/>
                <a:ea typeface="JetBrains Mono"/>
              </a:rPr>
              <a:t>int </a:t>
            </a:r>
            <a:r>
              <a:rPr kumimoji="0" lang="zh-CN" altLang="zh-CN" sz="1100" b="0" i="0" u="none" strike="noStrike" cap="none" normalizeH="0" baseline="0" dirty="0">
                <a:ln>
                  <a:noFill/>
                </a:ln>
                <a:solidFill>
                  <a:srgbClr val="A9B7C6"/>
                </a:solidFill>
                <a:effectLst/>
                <a:latin typeface="Arial Unicode MS"/>
                <a:ea typeface="JetBrains Mono"/>
              </a:rPr>
              <a:t>n = </a:t>
            </a:r>
            <a:r>
              <a:rPr kumimoji="0" lang="zh-CN" altLang="zh-CN" sz="1100" b="0" i="0" u="none" strike="noStrike" cap="none" normalizeH="0" baseline="0" dirty="0">
                <a:ln>
                  <a:noFill/>
                </a:ln>
                <a:solidFill>
                  <a:srgbClr val="6897BB"/>
                </a:solidFill>
                <a:effectLst/>
                <a:latin typeface="Arial Unicode MS"/>
                <a:ea typeface="JetBrains Mono"/>
              </a:rPr>
              <a:t>250</a:t>
            </a: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n&lt;</a:t>
            </a:r>
            <a:r>
              <a:rPr kumimoji="0" lang="zh-CN" altLang="zh-CN" sz="1100" b="0" i="0" u="none" strike="noStrike" cap="none" normalizeH="0" baseline="0" dirty="0">
                <a:ln>
                  <a:noFill/>
                </a:ln>
                <a:solidFill>
                  <a:srgbClr val="6897BB"/>
                </a:solidFill>
                <a:effectLst/>
                <a:latin typeface="Arial Unicode MS"/>
                <a:ea typeface="JetBrains Mono"/>
              </a:rPr>
              <a:t>16001</a:t>
            </a: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n += n) {</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r>
              <a:rPr kumimoji="0" lang="zh-CN" altLang="zh-CN" sz="1100" b="0" i="0" u="none" strike="noStrike" cap="none" normalizeH="0" baseline="0" dirty="0">
                <a:ln>
                  <a:noFill/>
                </a:ln>
                <a:solidFill>
                  <a:srgbClr val="808080"/>
                </a:solidFill>
                <a:effectLst/>
                <a:latin typeface="Arial Unicode MS"/>
                <a:ea typeface="JetBrains Mono"/>
              </a:rPr>
              <a:t>//</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打印数据规模为</a:t>
            </a:r>
            <a:r>
              <a:rPr kumimoji="0" lang="zh-CN" altLang="zh-CN" sz="1100" b="0" i="0" u="none" strike="noStrike" cap="none" normalizeH="0" baseline="0" dirty="0">
                <a:ln>
                  <a:noFill/>
                </a:ln>
                <a:solidFill>
                  <a:srgbClr val="808080"/>
                </a:solidFill>
                <a:effectLst/>
                <a:latin typeface="Arial Unicode MS"/>
                <a:ea typeface="JetBrains Mono"/>
              </a:rPr>
              <a:t>n</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时程序的用时</a:t>
            </a:r>
            <a:b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100" b="0" i="0" u="none" strike="noStrike" cap="none" normalizeH="0" baseline="0" dirty="0">
                <a:ln>
                  <a:noFill/>
                </a:ln>
                <a:solidFill>
                  <a:srgbClr val="808080"/>
                </a:solidFill>
                <a:effectLst/>
                <a:latin typeface="Arial Unicode MS"/>
                <a:ea typeface="JetBrains Mono"/>
              </a:rPr>
              <a:t>//            System.out.println("n</a:t>
            </a:r>
            <a:r>
              <a:rPr kumimoji="0" lang="zh-CN" altLang="zh-CN" sz="11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为</a:t>
            </a:r>
            <a:r>
              <a:rPr kumimoji="0" lang="zh-CN" altLang="zh-CN" sz="1100" b="0" i="0" u="none" strike="noStrike" cap="none" normalizeH="0" baseline="0" dirty="0">
                <a:ln>
                  <a:noFill/>
                </a:ln>
                <a:solidFill>
                  <a:srgbClr val="808080"/>
                </a:solidFill>
                <a:effectLst/>
                <a:latin typeface="Arial Unicode MS"/>
                <a:ea typeface="JetBrains Mono"/>
              </a:rPr>
              <a:t>"+n);</a:t>
            </a:r>
            <a:br>
              <a:rPr kumimoji="0" lang="zh-CN" altLang="zh-CN" sz="1100" b="0" i="0" u="none" strike="noStrike" cap="none" normalizeH="0" baseline="0" dirty="0">
                <a:ln>
                  <a:noFill/>
                </a:ln>
                <a:solidFill>
                  <a:srgbClr val="808080"/>
                </a:solidFill>
                <a:effectLst/>
                <a:latin typeface="Arial Unicode MS"/>
                <a:ea typeface="JetBrains Mono"/>
              </a:rPr>
            </a:br>
            <a:r>
              <a:rPr kumimoji="0" lang="zh-CN" altLang="zh-CN" sz="1100" b="0" i="0" u="none" strike="noStrike" cap="none" normalizeH="0" baseline="0" dirty="0">
                <a:ln>
                  <a:noFill/>
                </a:ln>
                <a:solidFill>
                  <a:srgbClr val="808080"/>
                </a:solidFill>
                <a:effectLst/>
                <a:latin typeface="Arial Unicode MS"/>
                <a:ea typeface="JetBrains Mono"/>
              </a:rPr>
              <a:t>            </a:t>
            </a:r>
            <a:r>
              <a:rPr kumimoji="0" lang="zh-CN" altLang="zh-CN" sz="1100" b="0" i="0" u="none" strike="noStrike" cap="none" normalizeH="0" baseline="0" dirty="0">
                <a:ln>
                  <a:noFill/>
                </a:ln>
                <a:solidFill>
                  <a:srgbClr val="CC7832"/>
                </a:solidFill>
                <a:effectLst/>
                <a:latin typeface="Arial Unicode MS"/>
                <a:ea typeface="JetBrains Mono"/>
              </a:rPr>
              <a:t>double </a:t>
            </a:r>
            <a:r>
              <a:rPr kumimoji="0" lang="zh-CN" altLang="zh-CN" sz="1100" b="0" i="0" u="none" strike="noStrike" cap="none" normalizeH="0" baseline="0" dirty="0">
                <a:ln>
                  <a:noFill/>
                </a:ln>
                <a:solidFill>
                  <a:srgbClr val="A9B7C6"/>
                </a:solidFill>
                <a:effectLst/>
                <a:latin typeface="Arial Unicode MS"/>
                <a:ea typeface="JetBrains Mono"/>
              </a:rPr>
              <a:t>time = </a:t>
            </a:r>
            <a:r>
              <a:rPr kumimoji="0" lang="zh-CN" altLang="zh-CN" sz="1100" b="0" i="1" u="none" strike="noStrike" cap="none" normalizeH="0" baseline="0" dirty="0">
                <a:ln>
                  <a:noFill/>
                </a:ln>
                <a:solidFill>
                  <a:srgbClr val="A9B7C6"/>
                </a:solidFill>
                <a:effectLst/>
                <a:latin typeface="Arial Unicode MS"/>
                <a:ea typeface="JetBrains Mono"/>
              </a:rPr>
              <a:t>timeTrial</a:t>
            </a:r>
            <a:r>
              <a:rPr kumimoji="0" lang="zh-CN" altLang="zh-CN" sz="1100" b="0" i="0" u="none" strike="noStrike" cap="none" normalizeH="0" baseline="0" dirty="0">
                <a:ln>
                  <a:noFill/>
                </a:ln>
                <a:solidFill>
                  <a:srgbClr val="A9B7C6"/>
                </a:solidFill>
                <a:effectLst/>
                <a:latin typeface="Arial Unicode MS"/>
                <a:ea typeface="JetBrains Mono"/>
              </a:rPr>
              <a:t>(n)</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StdDraw.</a:t>
            </a:r>
            <a:r>
              <a:rPr kumimoji="0" lang="zh-CN" altLang="zh-CN" sz="1100" b="0" i="1" u="none" strike="noStrike" cap="none" normalizeH="0" baseline="0" dirty="0">
                <a:ln>
                  <a:noFill/>
                </a:ln>
                <a:solidFill>
                  <a:srgbClr val="A9B7C6"/>
                </a:solidFill>
                <a:effectLst/>
                <a:latin typeface="Arial Unicode MS"/>
                <a:ea typeface="JetBrains Mono"/>
              </a:rPr>
              <a:t>point</a:t>
            </a:r>
            <a:r>
              <a:rPr kumimoji="0" lang="zh-CN" altLang="zh-CN" sz="1100" b="0" i="0" u="none" strike="noStrike" cap="none" normalizeH="0" baseline="0" dirty="0">
                <a:ln>
                  <a:noFill/>
                </a:ln>
                <a:solidFill>
                  <a:srgbClr val="A9B7C6"/>
                </a:solidFill>
                <a:effectLst/>
                <a:latin typeface="Arial Unicode MS"/>
                <a:ea typeface="JetBrains Mono"/>
              </a:rPr>
              <a:t>(n</a:t>
            </a:r>
            <a:r>
              <a:rPr kumimoji="0" lang="zh-CN" altLang="zh-CN" sz="1100" b="0" i="0" u="none" strike="noStrike" cap="none" normalizeH="0" baseline="0" dirty="0">
                <a:ln>
                  <a:noFill/>
                </a:ln>
                <a:solidFill>
                  <a:srgbClr val="CC7832"/>
                </a:solidFill>
                <a:effectLst/>
                <a:latin typeface="Arial Unicode MS"/>
                <a:ea typeface="JetBrains Mono"/>
              </a:rPr>
              <a:t>,</a:t>
            </a:r>
            <a:r>
              <a:rPr kumimoji="0" lang="zh-CN" altLang="zh-CN" sz="1100" b="0" i="0" u="none" strike="noStrike" cap="none" normalizeH="0" baseline="0" dirty="0">
                <a:ln>
                  <a:noFill/>
                </a:ln>
                <a:solidFill>
                  <a:srgbClr val="A9B7C6"/>
                </a:solidFill>
                <a:effectLst/>
                <a:latin typeface="Arial Unicode MS"/>
                <a:ea typeface="JetBrains Mono"/>
              </a:rPr>
              <a:t>time)</a:t>
            </a:r>
            <a:r>
              <a:rPr kumimoji="0" lang="zh-CN" altLang="zh-CN" sz="1100" b="0" i="0" u="none" strike="noStrike" cap="none" normalizeH="0" baseline="0" dirty="0">
                <a:ln>
                  <a:noFill/>
                </a:ln>
                <a:solidFill>
                  <a:srgbClr val="CC7832"/>
                </a:solidFill>
                <a:effectLst/>
                <a:latin typeface="Arial Unicode MS"/>
                <a:ea typeface="JetBrains Mono"/>
              </a:rPr>
              <a:t>;</a:t>
            </a:r>
            <a:br>
              <a:rPr kumimoji="0" lang="zh-CN" altLang="zh-CN" sz="1100" b="0" i="0" u="none" strike="noStrike" cap="none" normalizeH="0" baseline="0" dirty="0">
                <a:ln>
                  <a:noFill/>
                </a:ln>
                <a:solidFill>
                  <a:srgbClr val="CC7832"/>
                </a:solidFill>
                <a:effectLst/>
                <a:latin typeface="Arial Unicode MS"/>
                <a:ea typeface="JetBrains Mono"/>
              </a:rPr>
            </a:br>
            <a:r>
              <a:rPr kumimoji="0" lang="zh-CN" altLang="zh-CN" sz="1100" b="0" i="0" u="none" strike="noStrike" cap="none" normalizeH="0" baseline="0" dirty="0">
                <a:ln>
                  <a:noFill/>
                </a:ln>
                <a:solidFill>
                  <a:srgbClr val="CC7832"/>
                </a:solidFill>
                <a:effectLst/>
                <a:latin typeface="Arial Unicode MS"/>
                <a:ea typeface="JetBrains Mono"/>
              </a:rPr>
              <a:t>        </a:t>
            </a:r>
            <a:r>
              <a:rPr kumimoji="0" lang="zh-CN" altLang="zh-CN" sz="1100" b="0" i="0" u="none" strike="noStrike" cap="none" normalizeH="0" baseline="0" dirty="0">
                <a:ln>
                  <a:noFill/>
                </a:ln>
                <a:solidFill>
                  <a:srgbClr val="A9B7C6"/>
                </a:solidFill>
                <a:effectLst/>
                <a:latin typeface="Arial Unicode MS"/>
                <a:ea typeface="JetBrains Mono"/>
              </a:rPr>
              <a:t>}</a:t>
            </a:r>
            <a:br>
              <a:rPr kumimoji="0" lang="zh-CN" altLang="zh-CN" sz="1100" b="0" i="0" u="none" strike="noStrike" cap="none" normalizeH="0" baseline="0" dirty="0">
                <a:ln>
                  <a:noFill/>
                </a:ln>
                <a:solidFill>
                  <a:srgbClr val="A9B7C6"/>
                </a:solidFill>
                <a:effectLst/>
                <a:latin typeface="Arial Unicode MS"/>
                <a:ea typeface="JetBrains Mono"/>
              </a:rPr>
            </a:br>
            <a:r>
              <a:rPr kumimoji="0" lang="zh-CN" altLang="zh-CN" sz="1100" b="0" i="0" u="none" strike="noStrike" cap="none" normalizeH="0" baseline="0" dirty="0">
                <a:ln>
                  <a:noFill/>
                </a:ln>
                <a:solidFill>
                  <a:srgbClr val="A9B7C6"/>
                </a:solidFill>
                <a:effectLst/>
                <a:latin typeface="Arial Unicode MS"/>
                <a:ea typeface="JetBrains Mono"/>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内容占位符 4">
            <a:extLst>
              <a:ext uri="{FF2B5EF4-FFF2-40B4-BE49-F238E27FC236}">
                <a16:creationId xmlns:a16="http://schemas.microsoft.com/office/drawing/2014/main" id="{5C7C0461-68C4-4164-AD03-8E136C1B5D36}"/>
              </a:ext>
            </a:extLst>
          </p:cNvPr>
          <p:cNvPicPr>
            <a:picLocks noChangeAspect="1"/>
          </p:cNvPicPr>
          <p:nvPr/>
        </p:nvPicPr>
        <p:blipFill>
          <a:blip r:embed="rId2"/>
          <a:stretch>
            <a:fillRect/>
          </a:stretch>
        </p:blipFill>
        <p:spPr>
          <a:xfrm>
            <a:off x="5643399" y="2183013"/>
            <a:ext cx="5918083" cy="4149689"/>
          </a:xfrm>
          <a:prstGeom prst="rect">
            <a:avLst/>
          </a:prstGeom>
        </p:spPr>
      </p:pic>
    </p:spTree>
    <p:extLst>
      <p:ext uri="{BB962C8B-B14F-4D97-AF65-F5344CB8AC3E}">
        <p14:creationId xmlns:p14="http://schemas.microsoft.com/office/powerpoint/2010/main" val="4139855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B59FF-03DC-4D3A-8376-F6B224C51CBF}"/>
              </a:ext>
            </a:extLst>
          </p:cNvPr>
          <p:cNvSpPr>
            <a:spLocks noGrp="1"/>
          </p:cNvSpPr>
          <p:nvPr>
            <p:ph type="title"/>
          </p:nvPr>
        </p:nvSpPr>
        <p:spPr/>
        <p:txBody>
          <a:bodyPr/>
          <a:lstStyle/>
          <a:p>
            <a:r>
              <a:rPr lang="zh-CN" altLang="en-US" dirty="0"/>
              <a:t>执行频率分析</a:t>
            </a:r>
          </a:p>
        </p:txBody>
      </p:sp>
      <p:pic>
        <p:nvPicPr>
          <p:cNvPr id="5" name="内容占位符 4">
            <a:extLst>
              <a:ext uri="{FF2B5EF4-FFF2-40B4-BE49-F238E27FC236}">
                <a16:creationId xmlns:a16="http://schemas.microsoft.com/office/drawing/2014/main" id="{CAEF9849-5AD4-40DE-B199-7A03A981CA82}"/>
              </a:ext>
            </a:extLst>
          </p:cNvPr>
          <p:cNvPicPr>
            <a:picLocks noGrp="1" noChangeAspect="1"/>
          </p:cNvPicPr>
          <p:nvPr>
            <p:ph idx="1"/>
          </p:nvPr>
        </p:nvPicPr>
        <p:blipFill>
          <a:blip r:embed="rId3"/>
          <a:stretch>
            <a:fillRect/>
          </a:stretch>
        </p:blipFill>
        <p:spPr>
          <a:xfrm>
            <a:off x="1449113" y="1825625"/>
            <a:ext cx="7628488" cy="4185315"/>
          </a:xfr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050F957-8440-4048-905A-D36059D5A3A0}"/>
                  </a:ext>
                </a:extLst>
              </p:cNvPr>
              <p:cNvSpPr txBox="1"/>
              <p:nvPr/>
            </p:nvSpPr>
            <p:spPr>
              <a:xfrm flipH="1">
                <a:off x="9575318" y="2198625"/>
                <a:ext cx="1676967" cy="2783647"/>
              </a:xfrm>
              <a:prstGeom prst="rect">
                <a:avLst/>
              </a:prstGeom>
              <a:noFill/>
            </p:spPr>
            <p:txBody>
              <a:bodyPr wrap="square" lIns="0" tIns="0" rIns="0" bIns="0" rtlCol="0">
                <a:spAutoFit/>
              </a:bodyPr>
              <a:lstStyle/>
              <a:p>
                <a14:m>
                  <m:oMath xmlns:m="http://schemas.openxmlformats.org/officeDocument/2006/math">
                    <m:sSubSup>
                      <m:sSubSupPr>
                        <m:ctrlPr>
                          <a:rPr lang="zh-CN" altLang="en-US" dirty="0" smtClean="0">
                            <a:solidFill>
                              <a:srgbClr val="836967"/>
                            </a:solidFill>
                            <a:latin typeface="Cambria Math" panose="02040503050406030204" pitchFamily="18" charset="0"/>
                          </a:rPr>
                        </m:ctrlPr>
                      </m:sSubSupPr>
                      <m:e>
                        <m:r>
                          <a:rPr lang="zh-CN" altLang="en-US" i="1" dirty="0">
                            <a:latin typeface="Cambria Math" panose="02040503050406030204" pitchFamily="18" charset="0"/>
                          </a:rPr>
                          <m:t>𝐶</m:t>
                        </m:r>
                      </m:e>
                      <m:sub>
                        <m:r>
                          <a:rPr lang="zh-CN" altLang="en-US" i="1" dirty="0">
                            <a:latin typeface="Cambria Math" panose="02040503050406030204" pitchFamily="18" charset="0"/>
                          </a:rPr>
                          <m:t>𝑛</m:t>
                        </m:r>
                      </m:sub>
                      <m:sup>
                        <m:r>
                          <a:rPr lang="zh-CN" altLang="en-US" i="0" dirty="0">
                            <a:latin typeface="Cambria Math" panose="02040503050406030204" pitchFamily="18" charset="0"/>
                          </a:rPr>
                          <m:t>3</m:t>
                        </m:r>
                      </m:sup>
                    </m:sSubSup>
                  </m:oMath>
                </a14:m>
                <a:r>
                  <a:rPr lang="en-US" altLang="zh-CN" dirty="0"/>
                  <a:t>=</a:t>
                </a:r>
                <a14:m>
                  <m:oMath xmlns:m="http://schemas.openxmlformats.org/officeDocument/2006/math">
                    <m:f>
                      <m:fPr>
                        <m:ctrlPr>
                          <a:rPr lang="zh-CN" altLang="en-US" dirty="0" smtClean="0">
                            <a:solidFill>
                              <a:srgbClr val="836967"/>
                            </a:solidFill>
                            <a:latin typeface="Cambria Math" panose="02040503050406030204" pitchFamily="18" charset="0"/>
                          </a:rPr>
                        </m:ctrlPr>
                      </m:fPr>
                      <m:num>
                        <m:r>
                          <a:rPr lang="zh-CN" altLang="en-US" i="1" dirty="0">
                            <a:latin typeface="Cambria Math" panose="02040503050406030204" pitchFamily="18" charset="0"/>
                          </a:rPr>
                          <m:t>𝑛</m:t>
                        </m:r>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𝑛</m:t>
                            </m:r>
                            <m:r>
                              <a:rPr lang="zh-CN" altLang="en-US" i="0" dirty="0">
                                <a:latin typeface="Cambria Math" panose="02040503050406030204" pitchFamily="18" charset="0"/>
                              </a:rPr>
                              <m:t>−1</m:t>
                            </m:r>
                          </m:e>
                        </m:d>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𝑛</m:t>
                            </m:r>
                            <m:r>
                              <a:rPr lang="zh-CN" altLang="en-US" i="0" dirty="0">
                                <a:latin typeface="Cambria Math" panose="02040503050406030204" pitchFamily="18" charset="0"/>
                              </a:rPr>
                              <m:t>−2</m:t>
                            </m:r>
                          </m:e>
                        </m:d>
                      </m:num>
                      <m:den>
                        <m:r>
                          <a:rPr lang="zh-CN" altLang="en-US" i="0" dirty="0">
                            <a:latin typeface="Cambria Math" panose="02040503050406030204" pitchFamily="18" charset="0"/>
                          </a:rPr>
                          <m:t>3!</m:t>
                        </m:r>
                      </m:den>
                    </m:f>
                  </m:oMath>
                </a14:m>
                <a:endParaRPr lang="en-US" altLang="zh-CN" dirty="0"/>
              </a:p>
              <a:p>
                <a:r>
                  <a:rPr lang="en-US" altLang="zh-CN" dirty="0"/>
                  <a:t>     =</a:t>
                </a:r>
                <a14:m>
                  <m:oMath xmlns:m="http://schemas.openxmlformats.org/officeDocument/2006/math">
                    <m:f>
                      <m:fPr>
                        <m:ctrlPr>
                          <a:rPr lang="zh-CN" altLang="en-US" dirty="0" smtClean="0">
                            <a:solidFill>
                              <a:srgbClr val="836967"/>
                            </a:solidFill>
                            <a:latin typeface="Cambria Math" panose="02040503050406030204" pitchFamily="18" charset="0"/>
                          </a:rPr>
                        </m:ctrlPr>
                      </m:fPr>
                      <m:num>
                        <m:sSup>
                          <m:sSupPr>
                            <m:ctrlPr>
                              <a:rPr lang="zh-CN" altLang="en-US" dirty="0">
                                <a:solidFill>
                                  <a:srgbClr val="836967"/>
                                </a:solidFill>
                                <a:latin typeface="Cambria Math" panose="02040503050406030204" pitchFamily="18" charset="0"/>
                              </a:rPr>
                            </m:ctrlPr>
                          </m:sSupPr>
                          <m:e>
                            <m:r>
                              <a:rPr lang="zh-CN" altLang="en-US" i="1" dirty="0">
                                <a:latin typeface="Cambria Math" panose="02040503050406030204" pitchFamily="18" charset="0"/>
                              </a:rPr>
                              <m:t>𝑛</m:t>
                            </m:r>
                          </m:e>
                          <m:sup>
                            <m:r>
                              <a:rPr lang="zh-CN" altLang="en-US" i="0" dirty="0">
                                <a:latin typeface="Cambria Math" panose="02040503050406030204" pitchFamily="18" charset="0"/>
                              </a:rPr>
                              <m:t>3</m:t>
                            </m:r>
                          </m:sup>
                        </m:sSup>
                      </m:num>
                      <m:den>
                        <m:r>
                          <a:rPr lang="zh-CN" altLang="en-US" i="0" dirty="0">
                            <a:latin typeface="Cambria Math" panose="02040503050406030204" pitchFamily="18" charset="0"/>
                          </a:rPr>
                          <m:t>6</m:t>
                        </m:r>
                      </m:den>
                    </m:f>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sSup>
                          <m:sSupPr>
                            <m:ctrlPr>
                              <a:rPr lang="zh-CN" altLang="en-US" i="1" dirty="0">
                                <a:solidFill>
                                  <a:srgbClr val="836967"/>
                                </a:solidFill>
                                <a:latin typeface="Cambria Math" panose="02040503050406030204" pitchFamily="18" charset="0"/>
                              </a:rPr>
                            </m:ctrlPr>
                          </m:sSupPr>
                          <m:e>
                            <m:r>
                              <a:rPr lang="zh-CN" altLang="en-US" i="1" dirty="0">
                                <a:latin typeface="Cambria Math" panose="02040503050406030204" pitchFamily="18" charset="0"/>
                              </a:rPr>
                              <m:t>𝑛</m:t>
                            </m:r>
                          </m:e>
                          <m:sup>
                            <m:r>
                              <a:rPr lang="zh-CN" altLang="en-US" i="0" dirty="0">
                                <a:latin typeface="Cambria Math" panose="02040503050406030204" pitchFamily="18" charset="0"/>
                              </a:rPr>
                              <m:t>2</m:t>
                            </m:r>
                          </m:sup>
                        </m:sSup>
                      </m:num>
                      <m:den>
                        <m:r>
                          <a:rPr lang="zh-CN" altLang="en-US" i="0" dirty="0">
                            <a:latin typeface="Cambria Math" panose="02040503050406030204" pitchFamily="18" charset="0"/>
                          </a:rPr>
                          <m:t>2</m:t>
                        </m:r>
                      </m:den>
                    </m:f>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1" dirty="0">
                            <a:latin typeface="Cambria Math" panose="02040503050406030204" pitchFamily="18" charset="0"/>
                          </a:rPr>
                          <m:t>𝑛</m:t>
                        </m:r>
                      </m:num>
                      <m:den>
                        <m:r>
                          <a:rPr lang="zh-CN" altLang="en-US" i="0" dirty="0">
                            <a:latin typeface="Cambria Math" panose="02040503050406030204" pitchFamily="18" charset="0"/>
                          </a:rPr>
                          <m:t>3</m:t>
                        </m:r>
                      </m:den>
                    </m:f>
                  </m:oMath>
                </a14:m>
                <a:endParaRPr lang="en-US" altLang="zh-CN" dirty="0"/>
              </a:p>
              <a:p>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𝑛</m:t>
                        </m:r>
                      </m:e>
                      <m:sup>
                        <m:r>
                          <a:rPr lang="zh-CN" altLang="en-US" i="0" dirty="0">
                            <a:latin typeface="Cambria Math" panose="02040503050406030204" pitchFamily="18" charset="0"/>
                          </a:rPr>
                          <m:t>3</m:t>
                        </m:r>
                      </m:sup>
                    </m:sSup>
                  </m:oMath>
                </a14:m>
                <a:endParaRPr lang="en-US" altLang="zh-CN" dirty="0"/>
              </a:p>
              <a:p>
                <a:endParaRPr lang="en-US" altLang="zh-CN" dirty="0"/>
              </a:p>
              <a:p>
                <a:endParaRPr lang="en-US" altLang="zh-CN" dirty="0"/>
              </a:p>
              <a:p>
                <a:r>
                  <a:rPr lang="zh-CN" altLang="en-US" dirty="0"/>
                  <a:t>即表示到</a:t>
                </a:r>
                <a:r>
                  <a:rPr lang="en-US" altLang="zh-CN" dirty="0"/>
                  <a:t>n</a:t>
                </a:r>
                <a:r>
                  <a:rPr lang="zh-CN" altLang="en-US" dirty="0"/>
                  <a:t>的大小一直增大的时候，该公式是成立的。</a:t>
                </a:r>
              </a:p>
            </p:txBody>
          </p:sp>
        </mc:Choice>
        <mc:Fallback>
          <p:sp>
            <p:nvSpPr>
              <p:cNvPr id="7" name="文本框 6">
                <a:extLst>
                  <a:ext uri="{FF2B5EF4-FFF2-40B4-BE49-F238E27FC236}">
                    <a16:creationId xmlns:a16="http://schemas.microsoft.com/office/drawing/2014/main" id="{B050F957-8440-4048-905A-D36059D5A3A0}"/>
                  </a:ext>
                </a:extLst>
              </p:cNvPr>
              <p:cNvSpPr txBox="1">
                <a:spLocks noRot="1" noChangeAspect="1" noMove="1" noResize="1" noEditPoints="1" noAdjustHandles="1" noChangeArrowheads="1" noChangeShapeType="1" noTextEdit="1"/>
              </p:cNvSpPr>
              <p:nvPr/>
            </p:nvSpPr>
            <p:spPr>
              <a:xfrm flipH="1">
                <a:off x="9575318" y="2198625"/>
                <a:ext cx="1676967" cy="2783647"/>
              </a:xfrm>
              <a:prstGeom prst="rect">
                <a:avLst/>
              </a:prstGeom>
              <a:blipFill>
                <a:blip r:embed="rId4"/>
                <a:stretch>
                  <a:fillRect l="-8727" r="-4727" b="-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459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ED388-2A70-4013-A603-E077DC18D6BD}"/>
              </a:ext>
            </a:extLst>
          </p:cNvPr>
          <p:cNvSpPr>
            <a:spLocks noGrp="1"/>
          </p:cNvSpPr>
          <p:nvPr>
            <p:ph type="title"/>
          </p:nvPr>
        </p:nvSpPr>
        <p:spPr/>
        <p:txBody>
          <a:bodyPr/>
          <a:lstStyle/>
          <a:p>
            <a:r>
              <a:rPr lang="zh-CN" altLang="en-US" dirty="0"/>
              <a:t>常见的增长数量级的总结</a:t>
            </a:r>
          </a:p>
        </p:txBody>
      </p:sp>
      <mc:AlternateContent xmlns:mc="http://schemas.openxmlformats.org/markup-compatibility/2006">
        <mc:Choice xmlns:a14="http://schemas.microsoft.com/office/drawing/2010/main" Requires="a14">
          <p:graphicFrame>
            <p:nvGraphicFramePr>
              <p:cNvPr id="4" name="表格 4">
                <a:extLst>
                  <a:ext uri="{FF2B5EF4-FFF2-40B4-BE49-F238E27FC236}">
                    <a16:creationId xmlns:a16="http://schemas.microsoft.com/office/drawing/2014/main" id="{7CA44800-F3B6-41F8-9A39-49814BDFE954}"/>
                  </a:ext>
                </a:extLst>
              </p:cNvPr>
              <p:cNvGraphicFramePr>
                <a:graphicFrameLocks noGrp="1"/>
              </p:cNvGraphicFramePr>
              <p:nvPr>
                <p:ph idx="1"/>
                <p:extLst>
                  <p:ext uri="{D42A27DB-BD31-4B8C-83A1-F6EECF244321}">
                    <p14:modId xmlns:p14="http://schemas.microsoft.com/office/powerpoint/2010/main" val="1111785306"/>
                  </p:ext>
                </p:extLst>
              </p:nvPr>
            </p:nvGraphicFramePr>
            <p:xfrm>
              <a:off x="838200" y="1825625"/>
              <a:ext cx="10515600" cy="4667248"/>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712778410"/>
                        </a:ext>
                      </a:extLst>
                    </a:gridCol>
                    <a:gridCol w="2103120">
                      <a:extLst>
                        <a:ext uri="{9D8B030D-6E8A-4147-A177-3AD203B41FA5}">
                          <a16:colId xmlns:a16="http://schemas.microsoft.com/office/drawing/2014/main" val="2280751429"/>
                        </a:ext>
                      </a:extLst>
                    </a:gridCol>
                    <a:gridCol w="2103120">
                      <a:extLst>
                        <a:ext uri="{9D8B030D-6E8A-4147-A177-3AD203B41FA5}">
                          <a16:colId xmlns:a16="http://schemas.microsoft.com/office/drawing/2014/main" val="2059521720"/>
                        </a:ext>
                      </a:extLst>
                    </a:gridCol>
                    <a:gridCol w="2103120">
                      <a:extLst>
                        <a:ext uri="{9D8B030D-6E8A-4147-A177-3AD203B41FA5}">
                          <a16:colId xmlns:a16="http://schemas.microsoft.com/office/drawing/2014/main" val="2652241990"/>
                        </a:ext>
                      </a:extLst>
                    </a:gridCol>
                    <a:gridCol w="2103120">
                      <a:extLst>
                        <a:ext uri="{9D8B030D-6E8A-4147-A177-3AD203B41FA5}">
                          <a16:colId xmlns:a16="http://schemas.microsoft.com/office/drawing/2014/main" val="1033869392"/>
                        </a:ext>
                      </a:extLst>
                    </a:gridCol>
                  </a:tblGrid>
                  <a:tr h="583406">
                    <a:tc>
                      <a:txBody>
                        <a:bodyPr/>
                        <a:lstStyle/>
                        <a:p>
                          <a:r>
                            <a:rPr lang="zh-CN" altLang="en-US" dirty="0"/>
                            <a:t>描述</a:t>
                          </a:r>
                        </a:p>
                      </a:txBody>
                      <a:tcPr/>
                    </a:tc>
                    <a:tc>
                      <a:txBody>
                        <a:bodyPr/>
                        <a:lstStyle/>
                        <a:p>
                          <a:r>
                            <a:rPr lang="zh-CN" altLang="en-US" dirty="0"/>
                            <a:t>增长数量级</a:t>
                          </a:r>
                        </a:p>
                      </a:txBody>
                      <a:tcPr/>
                    </a:tc>
                    <a:tc>
                      <a:txBody>
                        <a:bodyPr/>
                        <a:lstStyle/>
                        <a:p>
                          <a:r>
                            <a:rPr lang="zh-CN" altLang="en-US" dirty="0"/>
                            <a:t>典型代码</a:t>
                          </a:r>
                        </a:p>
                      </a:txBody>
                      <a:tcPr/>
                    </a:tc>
                    <a:tc>
                      <a:txBody>
                        <a:bodyPr/>
                        <a:lstStyle/>
                        <a:p>
                          <a:r>
                            <a:rPr lang="zh-CN" altLang="en-US" dirty="0"/>
                            <a:t>说明</a:t>
                          </a:r>
                        </a:p>
                      </a:txBody>
                      <a:tcPr/>
                    </a:tc>
                    <a:tc>
                      <a:txBody>
                        <a:bodyPr/>
                        <a:lstStyle/>
                        <a:p>
                          <a:r>
                            <a:rPr lang="zh-CN" altLang="en-US" dirty="0"/>
                            <a:t>举例</a:t>
                          </a:r>
                        </a:p>
                      </a:txBody>
                      <a:tcPr/>
                    </a:tc>
                    <a:extLst>
                      <a:ext uri="{0D108BD9-81ED-4DB2-BD59-A6C34878D82A}">
                        <a16:rowId xmlns:a16="http://schemas.microsoft.com/office/drawing/2014/main" val="1292372465"/>
                      </a:ext>
                    </a:extLst>
                  </a:tr>
                  <a:tr h="583406">
                    <a:tc>
                      <a:txBody>
                        <a:bodyPr/>
                        <a:lstStyle/>
                        <a:p>
                          <a:r>
                            <a:rPr lang="zh-CN" altLang="en-US" dirty="0"/>
                            <a:t>常数级别</a:t>
                          </a:r>
                        </a:p>
                      </a:txBody>
                      <a:tcPr/>
                    </a:tc>
                    <a:tc>
                      <a:txBody>
                        <a:bodyPr/>
                        <a:lstStyle/>
                        <a:p>
                          <a:r>
                            <a:rPr lang="en-US" altLang="zh-CN" dirty="0"/>
                            <a:t>1</a:t>
                          </a:r>
                          <a:endParaRPr lang="zh-CN" altLang="en-US" dirty="0"/>
                        </a:p>
                      </a:txBody>
                      <a:tcPr/>
                    </a:tc>
                    <a:tc>
                      <a:txBody>
                        <a:bodyPr/>
                        <a:lstStyle/>
                        <a:p>
                          <a:r>
                            <a:rPr lang="en-US" altLang="zh-CN" dirty="0"/>
                            <a:t>a=1;</a:t>
                          </a:r>
                          <a:endParaRPr lang="zh-CN" altLang="en-US" dirty="0"/>
                        </a:p>
                      </a:txBody>
                      <a:tcPr/>
                    </a:tc>
                    <a:tc>
                      <a:txBody>
                        <a:bodyPr/>
                        <a:lstStyle/>
                        <a:p>
                          <a:endParaRPr lang="zh-CN" altLang="en-US" dirty="0"/>
                        </a:p>
                      </a:txBody>
                      <a:tcPr/>
                    </a:tc>
                    <a:tc>
                      <a:txBody>
                        <a:bodyPr/>
                        <a:lstStyle/>
                        <a:p>
                          <a:r>
                            <a:rPr lang="zh-CN" altLang="en-US" dirty="0"/>
                            <a:t>直接获取数据</a:t>
                          </a:r>
                        </a:p>
                      </a:txBody>
                      <a:tcPr/>
                    </a:tc>
                    <a:extLst>
                      <a:ext uri="{0D108BD9-81ED-4DB2-BD59-A6C34878D82A}">
                        <a16:rowId xmlns:a16="http://schemas.microsoft.com/office/drawing/2014/main" val="1111484146"/>
                      </a:ext>
                    </a:extLst>
                  </a:tr>
                  <a:tr h="583406">
                    <a:tc>
                      <a:txBody>
                        <a:bodyPr/>
                        <a:lstStyle/>
                        <a:p>
                          <a:r>
                            <a:rPr lang="zh-CN" altLang="en-US" dirty="0"/>
                            <a:t>对数级别</a:t>
                          </a:r>
                        </a:p>
                      </a:txBody>
                      <a:tcPr/>
                    </a:tc>
                    <a:tc>
                      <a:txBody>
                        <a:bodyPr/>
                        <a:lstStyle/>
                        <a:p>
                          <a:r>
                            <a:rPr lang="en-US" altLang="zh-CN" dirty="0" err="1"/>
                            <a:t>logN</a:t>
                          </a:r>
                          <a:endParaRPr lang="zh-CN" altLang="en-US" dirty="0"/>
                        </a:p>
                      </a:txBody>
                      <a:tcPr/>
                    </a:tc>
                    <a:tc>
                      <a:txBody>
                        <a:bodyPr/>
                        <a:lstStyle/>
                        <a:p>
                          <a:r>
                            <a:rPr lang="zh-CN" altLang="en-US" dirty="0"/>
                            <a:t>二分查找</a:t>
                          </a:r>
                        </a:p>
                      </a:txBody>
                      <a:tcPr/>
                    </a:tc>
                    <a:tc>
                      <a:txBody>
                        <a:bodyPr/>
                        <a:lstStyle/>
                        <a:p>
                          <a:r>
                            <a:rPr lang="zh-CN" altLang="en-US" dirty="0"/>
                            <a:t>二分策略</a:t>
                          </a:r>
                        </a:p>
                      </a:txBody>
                      <a:tcPr/>
                    </a:tc>
                    <a:tc>
                      <a:txBody>
                        <a:bodyPr/>
                        <a:lstStyle/>
                        <a:p>
                          <a:endParaRPr lang="zh-CN" altLang="en-US" dirty="0"/>
                        </a:p>
                      </a:txBody>
                      <a:tcPr/>
                    </a:tc>
                    <a:extLst>
                      <a:ext uri="{0D108BD9-81ED-4DB2-BD59-A6C34878D82A}">
                        <a16:rowId xmlns:a16="http://schemas.microsoft.com/office/drawing/2014/main" val="726919670"/>
                      </a:ext>
                    </a:extLst>
                  </a:tr>
                  <a:tr h="583406">
                    <a:tc>
                      <a:txBody>
                        <a:bodyPr/>
                        <a:lstStyle/>
                        <a:p>
                          <a:r>
                            <a:rPr lang="zh-CN" altLang="en-US" dirty="0"/>
                            <a:t>线性级别</a:t>
                          </a:r>
                        </a:p>
                      </a:txBody>
                      <a:tcPr/>
                    </a:tc>
                    <a:tc>
                      <a:txBody>
                        <a:bodyPr/>
                        <a:lstStyle/>
                        <a:p>
                          <a:r>
                            <a:rPr lang="en-US" altLang="zh-CN" dirty="0"/>
                            <a:t>N</a:t>
                          </a:r>
                          <a:endParaRPr lang="zh-CN" altLang="en-US" dirty="0"/>
                        </a:p>
                      </a:txBody>
                      <a:tcPr/>
                    </a:tc>
                    <a:tc>
                      <a:txBody>
                        <a:bodyPr/>
                        <a:lstStyle/>
                        <a:p>
                          <a:r>
                            <a:rPr lang="zh-CN" altLang="en-US" dirty="0"/>
                            <a:t>一层循环</a:t>
                          </a:r>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2567315"/>
                      </a:ext>
                    </a:extLst>
                  </a:tr>
                  <a:tr h="5834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线性对数级别</a:t>
                          </a:r>
                        </a:p>
                      </a:txBody>
                      <a:tcPr/>
                    </a:tc>
                    <a:tc>
                      <a:txBody>
                        <a:bodyPr/>
                        <a:lstStyle/>
                        <a:p>
                          <a:r>
                            <a:rPr lang="en-US" altLang="zh-CN" dirty="0" err="1"/>
                            <a:t>NlogN</a:t>
                          </a:r>
                          <a:endParaRPr lang="zh-CN" altLang="en-US" dirty="0"/>
                        </a:p>
                      </a:txBody>
                      <a:tcPr/>
                    </a:tc>
                    <a:tc>
                      <a:txBody>
                        <a:bodyPr/>
                        <a:lstStyle/>
                        <a:p>
                          <a:r>
                            <a:rPr lang="zh-CN" altLang="en-US" dirty="0"/>
                            <a:t>归并排序</a:t>
                          </a:r>
                        </a:p>
                      </a:txBody>
                      <a:tcPr/>
                    </a:tc>
                    <a:tc>
                      <a:txBody>
                        <a:bodyPr/>
                        <a:lstStyle/>
                        <a:p>
                          <a:r>
                            <a:rPr lang="zh-CN" altLang="en-US" dirty="0"/>
                            <a:t>分治策略</a:t>
                          </a:r>
                        </a:p>
                      </a:txBody>
                      <a:tcPr/>
                    </a:tc>
                    <a:tc>
                      <a:txBody>
                        <a:bodyPr/>
                        <a:lstStyle/>
                        <a:p>
                          <a:endParaRPr lang="zh-CN" altLang="en-US" dirty="0"/>
                        </a:p>
                      </a:txBody>
                      <a:tcPr/>
                    </a:tc>
                    <a:extLst>
                      <a:ext uri="{0D108BD9-81ED-4DB2-BD59-A6C34878D82A}">
                        <a16:rowId xmlns:a16="http://schemas.microsoft.com/office/drawing/2014/main" val="2706434162"/>
                      </a:ext>
                    </a:extLst>
                  </a:tr>
                  <a:tr h="583406">
                    <a:tc>
                      <a:txBody>
                        <a:bodyPr/>
                        <a:lstStyle/>
                        <a:p>
                          <a:r>
                            <a:rPr lang="zh-CN" altLang="en-US" dirty="0"/>
                            <a:t>平方级别</a:t>
                          </a:r>
                        </a:p>
                      </a:txBody>
                      <a:tcPr/>
                    </a:tc>
                    <a:tc>
                      <a:txBody>
                        <a:bodyPr/>
                        <a:lstStyle/>
                        <a:p>
                          <a14:m>
                            <m:oMathPara xmlns:m="http://schemas.openxmlformats.org/officeDocument/2006/math">
                              <m:oMathParaPr>
                                <m:jc m:val="centerGroup"/>
                              </m:oMathParaPr>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r>
                                      <a:rPr lang="zh-CN" altLang="en-US" i="0" dirty="0">
                                        <a:latin typeface="Cambria Math" panose="02040503050406030204" pitchFamily="18" charset="0"/>
                                      </a:rPr>
                                      <m:t>2</m:t>
                                    </m:r>
                                  </m:sup>
                                </m:sSup>
                              </m:oMath>
                            </m:oMathPara>
                          </a14:m>
                          <a:endParaRPr lang="zh-CN" altLang="en-US" dirty="0"/>
                        </a:p>
                      </a:txBody>
                      <a:tcPr/>
                    </a:tc>
                    <a:tc>
                      <a:txBody>
                        <a:bodyPr/>
                        <a:lstStyle/>
                        <a:p>
                          <a:r>
                            <a:rPr lang="zh-CN" altLang="en-US" dirty="0"/>
                            <a:t>双层循环</a:t>
                          </a:r>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329301755"/>
                      </a:ext>
                    </a:extLst>
                  </a:tr>
                  <a:tr h="583406">
                    <a:tc>
                      <a:txBody>
                        <a:bodyPr/>
                        <a:lstStyle/>
                        <a:p>
                          <a:r>
                            <a:rPr lang="zh-CN" altLang="en-US" dirty="0"/>
                            <a:t>立方级别</a:t>
                          </a:r>
                        </a:p>
                      </a:txBody>
                      <a:tcPr/>
                    </a:tc>
                    <a:tc>
                      <a:txBody>
                        <a:bodyPr/>
                        <a:lstStyle/>
                        <a:p>
                          <a14:m>
                            <m:oMathPara xmlns:m="http://schemas.openxmlformats.org/officeDocument/2006/math">
                              <m:oMathParaPr>
                                <m:jc m:val="centerGroup"/>
                              </m:oMathParaPr>
                              <m:oMath xmlns:m="http://schemas.openxmlformats.org/officeDocument/2006/math">
                                <m:sSup>
                                  <m:sSupPr>
                                    <m:ctrlPr>
                                      <a:rPr lang="zh-CN" altLang="en-US" i="1" dirty="0" smtClean="0">
                                        <a:solidFill>
                                          <a:srgbClr val="836967"/>
                                        </a:solidFill>
                                        <a:latin typeface="Cambria Math" panose="02040503050406030204" pitchFamily="18" charset="0"/>
                                      </a:rPr>
                                    </m:ctrlPr>
                                  </m:sSupPr>
                                  <m:e>
                                    <m:r>
                                      <a:rPr lang="zh-CN" altLang="en-US" i="1" dirty="0">
                                        <a:latin typeface="Cambria Math" panose="02040503050406030204" pitchFamily="18" charset="0"/>
                                      </a:rPr>
                                      <m:t>𝑁</m:t>
                                    </m:r>
                                  </m:e>
                                  <m:sup>
                                    <m:r>
                                      <a:rPr lang="zh-CN" altLang="en-US" i="0" dirty="0">
                                        <a:latin typeface="Cambria Math" panose="02040503050406030204" pitchFamily="18" charset="0"/>
                                      </a:rPr>
                                      <m:t>3</m:t>
                                    </m:r>
                                  </m:sup>
                                </m:sSup>
                              </m:oMath>
                            </m:oMathPara>
                          </a14:m>
                          <a:endParaRPr lang="zh-CN" altLang="en-US" dirty="0"/>
                        </a:p>
                      </a:txBody>
                      <a:tcPr/>
                    </a:tc>
                    <a:tc>
                      <a:txBody>
                        <a:bodyPr/>
                        <a:lstStyle/>
                        <a:p>
                          <a:r>
                            <a:rPr lang="zh-CN" altLang="en-US" dirty="0"/>
                            <a:t>三层循环</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17990503"/>
                      </a:ext>
                    </a:extLst>
                  </a:tr>
                  <a:tr h="583406">
                    <a:tc>
                      <a:txBody>
                        <a:bodyPr/>
                        <a:lstStyle/>
                        <a:p>
                          <a:r>
                            <a:rPr lang="zh-CN" altLang="en-US" dirty="0"/>
                            <a:t>指数级别</a:t>
                          </a:r>
                        </a:p>
                      </a:txBody>
                      <a:tcPr/>
                    </a:tc>
                    <a:tc>
                      <a:txBody>
                        <a:bodyPr/>
                        <a:lstStyle/>
                        <a:p>
                          <a14:m>
                            <m:oMathPara xmlns:m="http://schemas.openxmlformats.org/officeDocument/2006/math">
                              <m:oMathParaPr>
                                <m:jc m:val="centerGroup"/>
                              </m:oMathParaPr>
                              <m:oMath xmlns:m="http://schemas.openxmlformats.org/officeDocument/2006/math">
                                <m:sSup>
                                  <m:sSupPr>
                                    <m:ctrlPr>
                                      <a:rPr lang="zh-CN" altLang="en-US" dirty="0" smtClean="0">
                                        <a:solidFill>
                                          <a:srgbClr val="836967"/>
                                        </a:solidFill>
                                        <a:latin typeface="Cambria Math" panose="02040503050406030204" pitchFamily="18" charset="0"/>
                                      </a:rPr>
                                    </m:ctrlPr>
                                  </m:sSupPr>
                                  <m:e>
                                    <m:r>
                                      <a:rPr lang="zh-CN" altLang="en-US" dirty="0">
                                        <a:latin typeface="Cambria Math" panose="02040503050406030204" pitchFamily="18" charset="0"/>
                                      </a:rPr>
                                      <m:t>2</m:t>
                                    </m:r>
                                  </m:e>
                                  <m:sup>
                                    <m:r>
                                      <a:rPr lang="zh-CN" altLang="en-US" i="1" dirty="0">
                                        <a:latin typeface="Cambria Math" panose="02040503050406030204" pitchFamily="18" charset="0"/>
                                      </a:rPr>
                                      <m:t>𝑛</m:t>
                                    </m:r>
                                  </m:sup>
                                </m:sSup>
                              </m:oMath>
                            </m:oMathPara>
                          </a14:m>
                          <a:endParaRPr lang="zh-CN" altLang="en-US" dirty="0"/>
                        </a:p>
                      </a:txBody>
                      <a:tcPr/>
                    </a:tc>
                    <a:tc>
                      <a:txBody>
                        <a:bodyPr/>
                        <a:lstStyle/>
                        <a:p>
                          <a:r>
                            <a:rPr lang="zh-CN" altLang="en-US" dirty="0"/>
                            <a:t>穷举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穷举策略</a:t>
                          </a:r>
                        </a:p>
                      </a:txBody>
                      <a:tcPr/>
                    </a:tc>
                    <a:tc>
                      <a:txBody>
                        <a:bodyPr/>
                        <a:lstStyle/>
                        <a:p>
                          <a:r>
                            <a:rPr lang="zh-CN" altLang="en-US" dirty="0"/>
                            <a:t>检查所有子集</a:t>
                          </a:r>
                        </a:p>
                      </a:txBody>
                      <a:tcPr/>
                    </a:tc>
                    <a:extLst>
                      <a:ext uri="{0D108BD9-81ED-4DB2-BD59-A6C34878D82A}">
                        <a16:rowId xmlns:a16="http://schemas.microsoft.com/office/drawing/2014/main" val="161474549"/>
                      </a:ext>
                    </a:extLst>
                  </a:tr>
                </a:tbl>
              </a:graphicData>
            </a:graphic>
          </p:graphicFrame>
        </mc:Choice>
        <mc:Fallback>
          <p:graphicFrame>
            <p:nvGraphicFramePr>
              <p:cNvPr id="4" name="表格 4">
                <a:extLst>
                  <a:ext uri="{FF2B5EF4-FFF2-40B4-BE49-F238E27FC236}">
                    <a16:creationId xmlns:a16="http://schemas.microsoft.com/office/drawing/2014/main" id="{7CA44800-F3B6-41F8-9A39-49814BDFE954}"/>
                  </a:ext>
                </a:extLst>
              </p:cNvPr>
              <p:cNvGraphicFramePr>
                <a:graphicFrameLocks noGrp="1"/>
              </p:cNvGraphicFramePr>
              <p:nvPr>
                <p:ph idx="1"/>
                <p:extLst>
                  <p:ext uri="{D42A27DB-BD31-4B8C-83A1-F6EECF244321}">
                    <p14:modId xmlns:p14="http://schemas.microsoft.com/office/powerpoint/2010/main" val="1111785306"/>
                  </p:ext>
                </p:extLst>
              </p:nvPr>
            </p:nvGraphicFramePr>
            <p:xfrm>
              <a:off x="838200" y="1825625"/>
              <a:ext cx="10515600" cy="4667248"/>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712778410"/>
                        </a:ext>
                      </a:extLst>
                    </a:gridCol>
                    <a:gridCol w="2103120">
                      <a:extLst>
                        <a:ext uri="{9D8B030D-6E8A-4147-A177-3AD203B41FA5}">
                          <a16:colId xmlns:a16="http://schemas.microsoft.com/office/drawing/2014/main" val="2280751429"/>
                        </a:ext>
                      </a:extLst>
                    </a:gridCol>
                    <a:gridCol w="2103120">
                      <a:extLst>
                        <a:ext uri="{9D8B030D-6E8A-4147-A177-3AD203B41FA5}">
                          <a16:colId xmlns:a16="http://schemas.microsoft.com/office/drawing/2014/main" val="2059521720"/>
                        </a:ext>
                      </a:extLst>
                    </a:gridCol>
                    <a:gridCol w="2103120">
                      <a:extLst>
                        <a:ext uri="{9D8B030D-6E8A-4147-A177-3AD203B41FA5}">
                          <a16:colId xmlns:a16="http://schemas.microsoft.com/office/drawing/2014/main" val="2652241990"/>
                        </a:ext>
                      </a:extLst>
                    </a:gridCol>
                    <a:gridCol w="2103120">
                      <a:extLst>
                        <a:ext uri="{9D8B030D-6E8A-4147-A177-3AD203B41FA5}">
                          <a16:colId xmlns:a16="http://schemas.microsoft.com/office/drawing/2014/main" val="1033869392"/>
                        </a:ext>
                      </a:extLst>
                    </a:gridCol>
                  </a:tblGrid>
                  <a:tr h="583406">
                    <a:tc>
                      <a:txBody>
                        <a:bodyPr/>
                        <a:lstStyle/>
                        <a:p>
                          <a:r>
                            <a:rPr lang="zh-CN" altLang="en-US" dirty="0"/>
                            <a:t>描述</a:t>
                          </a:r>
                        </a:p>
                      </a:txBody>
                      <a:tcPr/>
                    </a:tc>
                    <a:tc>
                      <a:txBody>
                        <a:bodyPr/>
                        <a:lstStyle/>
                        <a:p>
                          <a:r>
                            <a:rPr lang="zh-CN" altLang="en-US" dirty="0"/>
                            <a:t>增长数量级</a:t>
                          </a:r>
                        </a:p>
                      </a:txBody>
                      <a:tcPr/>
                    </a:tc>
                    <a:tc>
                      <a:txBody>
                        <a:bodyPr/>
                        <a:lstStyle/>
                        <a:p>
                          <a:r>
                            <a:rPr lang="zh-CN" altLang="en-US" dirty="0"/>
                            <a:t>典型代码</a:t>
                          </a:r>
                        </a:p>
                      </a:txBody>
                      <a:tcPr/>
                    </a:tc>
                    <a:tc>
                      <a:txBody>
                        <a:bodyPr/>
                        <a:lstStyle/>
                        <a:p>
                          <a:r>
                            <a:rPr lang="zh-CN" altLang="en-US" dirty="0"/>
                            <a:t>说明</a:t>
                          </a:r>
                        </a:p>
                      </a:txBody>
                      <a:tcPr/>
                    </a:tc>
                    <a:tc>
                      <a:txBody>
                        <a:bodyPr/>
                        <a:lstStyle/>
                        <a:p>
                          <a:r>
                            <a:rPr lang="zh-CN" altLang="en-US" dirty="0"/>
                            <a:t>举例</a:t>
                          </a:r>
                        </a:p>
                      </a:txBody>
                      <a:tcPr/>
                    </a:tc>
                    <a:extLst>
                      <a:ext uri="{0D108BD9-81ED-4DB2-BD59-A6C34878D82A}">
                        <a16:rowId xmlns:a16="http://schemas.microsoft.com/office/drawing/2014/main" val="1292372465"/>
                      </a:ext>
                    </a:extLst>
                  </a:tr>
                  <a:tr h="583406">
                    <a:tc>
                      <a:txBody>
                        <a:bodyPr/>
                        <a:lstStyle/>
                        <a:p>
                          <a:r>
                            <a:rPr lang="zh-CN" altLang="en-US" dirty="0"/>
                            <a:t>常数级别</a:t>
                          </a:r>
                        </a:p>
                      </a:txBody>
                      <a:tcPr/>
                    </a:tc>
                    <a:tc>
                      <a:txBody>
                        <a:bodyPr/>
                        <a:lstStyle/>
                        <a:p>
                          <a:r>
                            <a:rPr lang="en-US" altLang="zh-CN" dirty="0"/>
                            <a:t>1</a:t>
                          </a:r>
                          <a:endParaRPr lang="zh-CN" altLang="en-US" dirty="0"/>
                        </a:p>
                      </a:txBody>
                      <a:tcPr/>
                    </a:tc>
                    <a:tc>
                      <a:txBody>
                        <a:bodyPr/>
                        <a:lstStyle/>
                        <a:p>
                          <a:r>
                            <a:rPr lang="en-US" altLang="zh-CN" dirty="0"/>
                            <a:t>a=1;</a:t>
                          </a:r>
                          <a:endParaRPr lang="zh-CN" altLang="en-US" dirty="0"/>
                        </a:p>
                      </a:txBody>
                      <a:tcPr/>
                    </a:tc>
                    <a:tc>
                      <a:txBody>
                        <a:bodyPr/>
                        <a:lstStyle/>
                        <a:p>
                          <a:endParaRPr lang="zh-CN" altLang="en-US" dirty="0"/>
                        </a:p>
                      </a:txBody>
                      <a:tcPr/>
                    </a:tc>
                    <a:tc>
                      <a:txBody>
                        <a:bodyPr/>
                        <a:lstStyle/>
                        <a:p>
                          <a:r>
                            <a:rPr lang="zh-CN" altLang="en-US" dirty="0"/>
                            <a:t>直接获取数据</a:t>
                          </a:r>
                        </a:p>
                      </a:txBody>
                      <a:tcPr/>
                    </a:tc>
                    <a:extLst>
                      <a:ext uri="{0D108BD9-81ED-4DB2-BD59-A6C34878D82A}">
                        <a16:rowId xmlns:a16="http://schemas.microsoft.com/office/drawing/2014/main" val="1111484146"/>
                      </a:ext>
                    </a:extLst>
                  </a:tr>
                  <a:tr h="583406">
                    <a:tc>
                      <a:txBody>
                        <a:bodyPr/>
                        <a:lstStyle/>
                        <a:p>
                          <a:r>
                            <a:rPr lang="zh-CN" altLang="en-US" dirty="0"/>
                            <a:t>对数级别</a:t>
                          </a:r>
                        </a:p>
                      </a:txBody>
                      <a:tcPr/>
                    </a:tc>
                    <a:tc>
                      <a:txBody>
                        <a:bodyPr/>
                        <a:lstStyle/>
                        <a:p>
                          <a:r>
                            <a:rPr lang="en-US" altLang="zh-CN" dirty="0" err="1"/>
                            <a:t>logN</a:t>
                          </a:r>
                          <a:endParaRPr lang="zh-CN" altLang="en-US" dirty="0"/>
                        </a:p>
                      </a:txBody>
                      <a:tcPr/>
                    </a:tc>
                    <a:tc>
                      <a:txBody>
                        <a:bodyPr/>
                        <a:lstStyle/>
                        <a:p>
                          <a:r>
                            <a:rPr lang="zh-CN" altLang="en-US" dirty="0"/>
                            <a:t>二分查找</a:t>
                          </a:r>
                        </a:p>
                      </a:txBody>
                      <a:tcPr/>
                    </a:tc>
                    <a:tc>
                      <a:txBody>
                        <a:bodyPr/>
                        <a:lstStyle/>
                        <a:p>
                          <a:r>
                            <a:rPr lang="zh-CN" altLang="en-US" dirty="0"/>
                            <a:t>二分策略</a:t>
                          </a:r>
                        </a:p>
                      </a:txBody>
                      <a:tcPr/>
                    </a:tc>
                    <a:tc>
                      <a:txBody>
                        <a:bodyPr/>
                        <a:lstStyle/>
                        <a:p>
                          <a:endParaRPr lang="zh-CN" altLang="en-US" dirty="0"/>
                        </a:p>
                      </a:txBody>
                      <a:tcPr/>
                    </a:tc>
                    <a:extLst>
                      <a:ext uri="{0D108BD9-81ED-4DB2-BD59-A6C34878D82A}">
                        <a16:rowId xmlns:a16="http://schemas.microsoft.com/office/drawing/2014/main" val="726919670"/>
                      </a:ext>
                    </a:extLst>
                  </a:tr>
                  <a:tr h="583406">
                    <a:tc>
                      <a:txBody>
                        <a:bodyPr/>
                        <a:lstStyle/>
                        <a:p>
                          <a:r>
                            <a:rPr lang="zh-CN" altLang="en-US" dirty="0"/>
                            <a:t>线性级别</a:t>
                          </a:r>
                        </a:p>
                      </a:txBody>
                      <a:tcPr/>
                    </a:tc>
                    <a:tc>
                      <a:txBody>
                        <a:bodyPr/>
                        <a:lstStyle/>
                        <a:p>
                          <a:r>
                            <a:rPr lang="en-US" altLang="zh-CN" dirty="0"/>
                            <a:t>N</a:t>
                          </a:r>
                          <a:endParaRPr lang="zh-CN" altLang="en-US" dirty="0"/>
                        </a:p>
                      </a:txBody>
                      <a:tcPr/>
                    </a:tc>
                    <a:tc>
                      <a:txBody>
                        <a:bodyPr/>
                        <a:lstStyle/>
                        <a:p>
                          <a:r>
                            <a:rPr lang="zh-CN" altLang="en-US" dirty="0"/>
                            <a:t>一层循环</a:t>
                          </a:r>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82567315"/>
                      </a:ext>
                    </a:extLst>
                  </a:tr>
                  <a:tr h="5834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线性对数级别</a:t>
                          </a:r>
                        </a:p>
                      </a:txBody>
                      <a:tcPr/>
                    </a:tc>
                    <a:tc>
                      <a:txBody>
                        <a:bodyPr/>
                        <a:lstStyle/>
                        <a:p>
                          <a:r>
                            <a:rPr lang="en-US" altLang="zh-CN" dirty="0" err="1"/>
                            <a:t>NlogN</a:t>
                          </a:r>
                          <a:endParaRPr lang="zh-CN" altLang="en-US" dirty="0"/>
                        </a:p>
                      </a:txBody>
                      <a:tcPr/>
                    </a:tc>
                    <a:tc>
                      <a:txBody>
                        <a:bodyPr/>
                        <a:lstStyle/>
                        <a:p>
                          <a:r>
                            <a:rPr lang="zh-CN" altLang="en-US" dirty="0"/>
                            <a:t>归并排序</a:t>
                          </a:r>
                        </a:p>
                      </a:txBody>
                      <a:tcPr/>
                    </a:tc>
                    <a:tc>
                      <a:txBody>
                        <a:bodyPr/>
                        <a:lstStyle/>
                        <a:p>
                          <a:r>
                            <a:rPr lang="zh-CN" altLang="en-US" dirty="0"/>
                            <a:t>分治策略</a:t>
                          </a:r>
                        </a:p>
                      </a:txBody>
                      <a:tcPr/>
                    </a:tc>
                    <a:tc>
                      <a:txBody>
                        <a:bodyPr/>
                        <a:lstStyle/>
                        <a:p>
                          <a:endParaRPr lang="zh-CN" altLang="en-US" dirty="0"/>
                        </a:p>
                      </a:txBody>
                      <a:tcPr/>
                    </a:tc>
                    <a:extLst>
                      <a:ext uri="{0D108BD9-81ED-4DB2-BD59-A6C34878D82A}">
                        <a16:rowId xmlns:a16="http://schemas.microsoft.com/office/drawing/2014/main" val="2706434162"/>
                      </a:ext>
                    </a:extLst>
                  </a:tr>
                  <a:tr h="583406">
                    <a:tc>
                      <a:txBody>
                        <a:bodyPr/>
                        <a:lstStyle/>
                        <a:p>
                          <a:r>
                            <a:rPr lang="zh-CN" altLang="en-US" dirty="0"/>
                            <a:t>平方级别</a:t>
                          </a:r>
                        </a:p>
                      </a:txBody>
                      <a:tcPr/>
                    </a:tc>
                    <a:tc>
                      <a:txBody>
                        <a:bodyPr/>
                        <a:lstStyle/>
                        <a:p>
                          <a:endParaRPr lang="zh-CN"/>
                        </a:p>
                      </a:txBody>
                      <a:tcPr>
                        <a:blipFill>
                          <a:blip r:embed="rId2"/>
                          <a:stretch>
                            <a:fillRect l="-100290" t="-504167" r="-301449" b="-202083"/>
                          </a:stretch>
                        </a:blipFill>
                      </a:tcPr>
                    </a:tc>
                    <a:tc>
                      <a:txBody>
                        <a:bodyPr/>
                        <a:lstStyle/>
                        <a:p>
                          <a:r>
                            <a:rPr lang="zh-CN" altLang="en-US" dirty="0"/>
                            <a:t>双层循环</a:t>
                          </a:r>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329301755"/>
                      </a:ext>
                    </a:extLst>
                  </a:tr>
                  <a:tr h="583406">
                    <a:tc>
                      <a:txBody>
                        <a:bodyPr/>
                        <a:lstStyle/>
                        <a:p>
                          <a:r>
                            <a:rPr lang="zh-CN" altLang="en-US" dirty="0"/>
                            <a:t>立方级别</a:t>
                          </a:r>
                        </a:p>
                      </a:txBody>
                      <a:tcPr/>
                    </a:tc>
                    <a:tc>
                      <a:txBody>
                        <a:bodyPr/>
                        <a:lstStyle/>
                        <a:p>
                          <a:endParaRPr lang="zh-CN"/>
                        </a:p>
                      </a:txBody>
                      <a:tcPr>
                        <a:blipFill>
                          <a:blip r:embed="rId2"/>
                          <a:stretch>
                            <a:fillRect l="-100290" t="-604167" r="-301449" b="-102083"/>
                          </a:stretch>
                        </a:blipFill>
                      </a:tcPr>
                    </a:tc>
                    <a:tc>
                      <a:txBody>
                        <a:bodyPr/>
                        <a:lstStyle/>
                        <a:p>
                          <a:r>
                            <a:rPr lang="zh-CN" altLang="en-US" dirty="0"/>
                            <a:t>三层循环</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17990503"/>
                      </a:ext>
                    </a:extLst>
                  </a:tr>
                  <a:tr h="583406">
                    <a:tc>
                      <a:txBody>
                        <a:bodyPr/>
                        <a:lstStyle/>
                        <a:p>
                          <a:r>
                            <a:rPr lang="zh-CN" altLang="en-US" dirty="0"/>
                            <a:t>指数级别</a:t>
                          </a:r>
                        </a:p>
                      </a:txBody>
                      <a:tcPr/>
                    </a:tc>
                    <a:tc>
                      <a:txBody>
                        <a:bodyPr/>
                        <a:lstStyle/>
                        <a:p>
                          <a:endParaRPr lang="zh-CN"/>
                        </a:p>
                      </a:txBody>
                      <a:tcPr>
                        <a:blipFill>
                          <a:blip r:embed="rId2"/>
                          <a:stretch>
                            <a:fillRect l="-100290" t="-704167" r="-301449" b="-2083"/>
                          </a:stretch>
                        </a:blipFill>
                      </a:tcPr>
                    </a:tc>
                    <a:tc>
                      <a:txBody>
                        <a:bodyPr/>
                        <a:lstStyle/>
                        <a:p>
                          <a:r>
                            <a:rPr lang="zh-CN" altLang="en-US" dirty="0"/>
                            <a:t>穷举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穷举策略</a:t>
                          </a:r>
                        </a:p>
                      </a:txBody>
                      <a:tcPr/>
                    </a:tc>
                    <a:tc>
                      <a:txBody>
                        <a:bodyPr/>
                        <a:lstStyle/>
                        <a:p>
                          <a:r>
                            <a:rPr lang="zh-CN" altLang="en-US" dirty="0"/>
                            <a:t>检查所有子集</a:t>
                          </a:r>
                        </a:p>
                      </a:txBody>
                      <a:tcPr/>
                    </a:tc>
                    <a:extLst>
                      <a:ext uri="{0D108BD9-81ED-4DB2-BD59-A6C34878D82A}">
                        <a16:rowId xmlns:a16="http://schemas.microsoft.com/office/drawing/2014/main" val="161474549"/>
                      </a:ext>
                    </a:extLst>
                  </a:tr>
                </a:tbl>
              </a:graphicData>
            </a:graphic>
          </p:graphicFrame>
        </mc:Fallback>
      </mc:AlternateContent>
    </p:spTree>
    <p:extLst>
      <p:ext uri="{BB962C8B-B14F-4D97-AF65-F5344CB8AC3E}">
        <p14:creationId xmlns:p14="http://schemas.microsoft.com/office/powerpoint/2010/main" val="81456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F5DD9-F2B9-41D1-980F-80952F5125BA}"/>
              </a:ext>
            </a:extLst>
          </p:cNvPr>
          <p:cNvSpPr>
            <a:spLocks noGrp="1"/>
          </p:cNvSpPr>
          <p:nvPr>
            <p:ph type="title"/>
          </p:nvPr>
        </p:nvSpPr>
        <p:spPr/>
        <p:txBody>
          <a:bodyPr/>
          <a:lstStyle/>
          <a:p>
            <a:r>
              <a:rPr lang="zh-CN" altLang="en-US" dirty="0"/>
              <a:t>问题规模</a:t>
            </a:r>
          </a:p>
        </p:txBody>
      </p:sp>
      <p:sp>
        <p:nvSpPr>
          <p:cNvPr id="3" name="竖排文字占位符 2">
            <a:extLst>
              <a:ext uri="{FF2B5EF4-FFF2-40B4-BE49-F238E27FC236}">
                <a16:creationId xmlns:a16="http://schemas.microsoft.com/office/drawing/2014/main" id="{4A45517B-688A-4E53-BB83-2E49BF35191C}"/>
              </a:ext>
            </a:extLst>
          </p:cNvPr>
          <p:cNvSpPr>
            <a:spLocks noGrp="1"/>
          </p:cNvSpPr>
          <p:nvPr>
            <p:ph type="body" orient="vert" idx="1"/>
          </p:nvPr>
        </p:nvSpPr>
        <p:spPr/>
        <p:txBody>
          <a:bodyPr/>
          <a:lstStyle/>
          <a:p>
            <a:pPr marL="0" indent="0">
              <a:buNone/>
            </a:pPr>
            <a:r>
              <a:rPr lang="zh-CN" altLang="en-US" dirty="0"/>
              <a:t>增长数量级函数</a:t>
            </a:r>
          </a:p>
        </p:txBody>
      </p:sp>
      <p:pic>
        <p:nvPicPr>
          <p:cNvPr id="11" name="图片 10">
            <a:extLst>
              <a:ext uri="{FF2B5EF4-FFF2-40B4-BE49-F238E27FC236}">
                <a16:creationId xmlns:a16="http://schemas.microsoft.com/office/drawing/2014/main" id="{3AE6E43F-FE3A-484E-911C-B50F461A10C4}"/>
              </a:ext>
            </a:extLst>
          </p:cNvPr>
          <p:cNvPicPr>
            <a:picLocks noChangeAspect="1"/>
          </p:cNvPicPr>
          <p:nvPr/>
        </p:nvPicPr>
        <p:blipFill>
          <a:blip r:embed="rId2"/>
          <a:stretch>
            <a:fillRect/>
          </a:stretch>
        </p:blipFill>
        <p:spPr>
          <a:xfrm>
            <a:off x="765544" y="1825625"/>
            <a:ext cx="9973340" cy="4222974"/>
          </a:xfrm>
          <a:prstGeom prst="rect">
            <a:avLst/>
          </a:prstGeom>
        </p:spPr>
      </p:pic>
    </p:spTree>
    <p:extLst>
      <p:ext uri="{BB962C8B-B14F-4D97-AF65-F5344CB8AC3E}">
        <p14:creationId xmlns:p14="http://schemas.microsoft.com/office/powerpoint/2010/main" val="37402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1156D8-8EFF-42C0-A382-D5043CB36C69}"/>
              </a:ext>
            </a:extLst>
          </p:cNvPr>
          <p:cNvSpPr>
            <a:spLocks noGrp="1"/>
          </p:cNvSpPr>
          <p:nvPr>
            <p:ph type="title"/>
          </p:nvPr>
        </p:nvSpPr>
        <p:spPr/>
        <p:txBody>
          <a:bodyPr/>
          <a:lstStyle/>
          <a:p>
            <a:r>
              <a:rPr lang="zh-CN" altLang="en-US" dirty="0"/>
              <a:t>评估运行时间（倍率实验）</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22E0BF84-8962-47DB-B031-A2A9BD3AE8CB}"/>
                  </a:ext>
                </a:extLst>
              </p:cNvPr>
              <p:cNvSpPr>
                <a:spLocks noGrp="1"/>
              </p:cNvSpPr>
              <p:nvPr>
                <p:ph idx="1"/>
              </p:nvPr>
            </p:nvSpPr>
            <p:spPr/>
            <p:txBody>
              <a:bodyPr/>
              <a:lstStyle/>
              <a:p>
                <a:r>
                  <a:rPr lang="zh-CN" altLang="en-US" dirty="0"/>
                  <a:t>在计算的运行时间中，可以通过通过程序的输入的数据规模中总结出，当数据规模翻倍的同时，其运行时间也会相对应的延长。其比例约为</a:t>
                </a:r>
                <a14:m>
                  <m:oMath xmlns:m="http://schemas.openxmlformats.org/officeDocument/2006/math">
                    <m:sSup>
                      <m:sSupPr>
                        <m:ctrlPr>
                          <a:rPr lang="zh-CN" altLang="en-US" smtClean="0">
                            <a:solidFill>
                              <a:srgbClr val="836967"/>
                            </a:solidFill>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𝑏</m:t>
                        </m:r>
                      </m:sup>
                    </m:sSup>
                  </m:oMath>
                </a14:m>
                <a:r>
                  <a:rPr lang="zh-CN" altLang="en-US" dirty="0"/>
                  <a:t>即：</a:t>
                </a:r>
                <a:endParaRPr lang="en-US" altLang="zh-CN" dirty="0"/>
              </a:p>
              <a:p>
                <a:pPr lvl="3"/>
                <a:r>
                  <a:rPr lang="zh-CN" altLang="en-US" dirty="0"/>
                  <a:t>如果</a:t>
                </a:r>
                <a14:m>
                  <m:oMath xmlns:m="http://schemas.openxmlformats.org/officeDocument/2006/math">
                    <m:r>
                      <m:rPr>
                        <m:sty m:val="p"/>
                      </m:rPr>
                      <a:rPr lang="en-US" altLang="zh-CN" i="1">
                        <a:latin typeface="Cambria Math" panose="02040503050406030204" pitchFamily="18" charset="0"/>
                      </a:rPr>
                      <m:t>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e>
                    </m:d>
                    <m:r>
                      <a:rPr lang="en-US" altLang="zh-CN" b="0" i="1" smtClean="0">
                        <a:latin typeface="Cambria Math" panose="02040503050406030204" pitchFamily="18" charset="0"/>
                      </a:rPr>
                      <m:t> ~ </m:t>
                    </m:r>
                    <m:r>
                      <a:rPr lang="en-US" altLang="zh-CN" b="0" i="1" smtClean="0">
                        <a:latin typeface="Cambria Math" panose="02040503050406030204" pitchFamily="18" charset="0"/>
                      </a:rPr>
                      <m:t>𝑎</m:t>
                    </m:r>
                    <m:sSup>
                      <m:sSupPr>
                        <m:ctrlPr>
                          <a:rPr lang="en-US" altLang="zh-CN" b="0" i="1" smtClean="0">
                            <a:solidFill>
                              <a:srgbClr val="836967"/>
                            </a:solidFill>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1" smtClean="0">
                            <a:latin typeface="Cambria Math" panose="02040503050406030204" pitchFamily="18" charset="0"/>
                          </a:rPr>
                          <m:t>𝑏</m:t>
                        </m:r>
                      </m:sup>
                    </m:sSup>
                    <m:func>
                      <m:funcPr>
                        <m:ctrlPr>
                          <a:rPr lang="en-US" altLang="zh-CN" b="0" i="1" smtClean="0">
                            <a:latin typeface="Cambria Math" panose="02040503050406030204" pitchFamily="18" charset="0"/>
                          </a:rPr>
                        </m:ctrlPr>
                      </m:funcPr>
                      <m:fName>
                        <m:r>
                          <m:rPr>
                            <m:sty m:val="p"/>
                          </m:rPr>
                          <a:rPr lang="en-US" altLang="zh-CN" b="0" i="1" smtClean="0">
                            <a:latin typeface="Cambria Math" panose="02040503050406030204" pitchFamily="18" charset="0"/>
                          </a:rPr>
                          <m:t>lg</m:t>
                        </m:r>
                      </m:fName>
                      <m:e>
                        <m:r>
                          <a:rPr lang="en-US" altLang="zh-CN" b="0" i="1" smtClean="0">
                            <a:latin typeface="Cambria Math" panose="02040503050406030204" pitchFamily="18" charset="0"/>
                          </a:rPr>
                          <m:t>𝑁</m:t>
                        </m:r>
                      </m:e>
                    </m:func>
                    <m:r>
                      <a:rPr lang="en-US" altLang="zh-CN" b="0" i="1" smtClean="0">
                        <a:latin typeface="Cambria Math" panose="02040503050406030204" pitchFamily="18" charset="0"/>
                      </a:rPr>
                      <m:t>                 </m:t>
                    </m:r>
                    <m:r>
                      <a:rPr lang="zh-CN" altLang="en-US" i="1">
                        <a:latin typeface="Cambria Math" panose="02040503050406030204" pitchFamily="18" charset="0"/>
                      </a:rPr>
                      <m:t>那么</m:t>
                    </m:r>
                    <m:r>
                      <a:rPr lang="zh-CN" altLang="en-US" i="1" smtClean="0">
                        <a:latin typeface="Cambria Math" panose="02040503050406030204" pitchFamily="18" charset="0"/>
                      </a:rPr>
                      <m:t>𝑇</m:t>
                    </m:r>
                    <m:f>
                      <m:fPr>
                        <m:type m:val="lin"/>
                        <m:ctrlPr>
                          <a:rPr lang="zh-CN" altLang="en-US" i="1">
                            <a:latin typeface="Cambria Math" panose="02040503050406030204" pitchFamily="18" charset="0"/>
                          </a:rPr>
                        </m:ctrlPr>
                      </m:fPr>
                      <m:num>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2</m:t>
                            </m:r>
                            <m:r>
                              <a:rPr lang="zh-CN" altLang="en-US" i="1">
                                <a:latin typeface="Cambria Math" panose="02040503050406030204" pitchFamily="18" charset="0"/>
                              </a:rPr>
                              <m:t>𝑁</m:t>
                            </m:r>
                          </m:e>
                        </m:d>
                      </m:num>
                      <m:den>
                        <m:r>
                          <a:rPr lang="zh-CN" altLang="en-US" i="1">
                            <a:latin typeface="Cambria Math" panose="02040503050406030204" pitchFamily="18" charset="0"/>
                          </a:rPr>
                          <m:t>𝑇</m:t>
                        </m:r>
                      </m:den>
                    </m:f>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𝑁</m:t>
                        </m:r>
                      </m:e>
                    </m:d>
                    <m:r>
                      <a:rPr lang="en-US" altLang="zh-CN" b="0" i="1" smtClean="0">
                        <a:latin typeface="Cambria Math" panose="02040503050406030204" pitchFamily="18" charset="0"/>
                      </a:rPr>
                      <m:t>      </m:t>
                    </m:r>
                    <m:r>
                      <a:rPr lang="en-US" altLang="zh-CN" i="1">
                        <a:latin typeface="Cambria Math" panose="02040503050406030204" pitchFamily="18" charset="0"/>
                      </a:rPr>
                      <m:t>~</m:t>
                    </m:r>
                    <m:sSup>
                      <m:sSupPr>
                        <m:ctrlPr>
                          <a:rPr lang="zh-CN" altLang="en-US" i="1" smtClean="0">
                            <a:solidFill>
                              <a:srgbClr val="836967"/>
                            </a:solidFill>
                            <a:latin typeface="Cambria Math" panose="02040503050406030204" pitchFamily="18" charset="0"/>
                          </a:rPr>
                        </m:ctrlPr>
                      </m:sSupPr>
                      <m:e>
                        <m:r>
                          <a:rPr lang="zh-CN" altLang="en-US">
                            <a:latin typeface="Cambria Math" panose="02040503050406030204" pitchFamily="18" charset="0"/>
                          </a:rPr>
                          <m:t>2</m:t>
                        </m:r>
                      </m:e>
                      <m:sup>
                        <m:r>
                          <a:rPr lang="zh-CN" altLang="en-US" i="1">
                            <a:latin typeface="Cambria Math" panose="02040503050406030204" pitchFamily="18" charset="0"/>
                          </a:rPr>
                          <m:t>𝑏</m:t>
                        </m:r>
                      </m:sup>
                    </m:sSup>
                  </m:oMath>
                </a14:m>
                <a:r>
                  <a:rPr lang="zh-CN" altLang="en-US" dirty="0"/>
                  <a:t>（</a:t>
                </a:r>
                <a:r>
                  <a:rPr lang="en-US" altLang="zh-CN" dirty="0"/>
                  <a:t>b</a:t>
                </a:r>
                <a:r>
                  <a:rPr lang="zh-CN" altLang="en-US" dirty="0"/>
                  <a:t>你可以理解为时间复杂度）</a:t>
                </a:r>
                <a:endParaRPr lang="en-US" altLang="zh-CN" dirty="0"/>
              </a:p>
              <a:p>
                <a:pPr lvl="3"/>
                <a:endParaRPr lang="en-US" altLang="zh-CN" dirty="0"/>
              </a:p>
              <a:p>
                <a:pPr lvl="3"/>
                <a:endParaRPr lang="en-US" altLang="zh-CN" dirty="0"/>
              </a:p>
              <a:p>
                <a:pPr lvl="3"/>
                <a:r>
                  <a:rPr lang="zh-CN" altLang="en-US" dirty="0"/>
                  <a:t>主要用于大概估计下运行时间</a:t>
                </a:r>
                <a:endParaRPr lang="en-US" altLang="zh-CN" dirty="0"/>
              </a:p>
            </p:txBody>
          </p:sp>
        </mc:Choice>
        <mc:Fallback>
          <p:sp>
            <p:nvSpPr>
              <p:cNvPr id="5" name="内容占位符 4">
                <a:extLst>
                  <a:ext uri="{FF2B5EF4-FFF2-40B4-BE49-F238E27FC236}">
                    <a16:creationId xmlns:a16="http://schemas.microsoft.com/office/drawing/2014/main" id="{22E0BF84-8962-47DB-B031-A2A9BD3AE8CB}"/>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090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E8E2D-F453-473B-89A2-DA207D8D0991}"/>
              </a:ext>
            </a:extLst>
          </p:cNvPr>
          <p:cNvSpPr>
            <a:spLocks noGrp="1"/>
          </p:cNvSpPr>
          <p:nvPr>
            <p:ph type="title"/>
          </p:nvPr>
        </p:nvSpPr>
        <p:spPr/>
        <p:txBody>
          <a:bodyPr/>
          <a:lstStyle/>
          <a:p>
            <a:r>
              <a:rPr lang="zh-CN" altLang="en-US" dirty="0"/>
              <a:t>常见的排序算法：选择排序</a:t>
            </a:r>
          </a:p>
        </p:txBody>
      </p:sp>
      <p:pic>
        <p:nvPicPr>
          <p:cNvPr id="7" name="内容占位符 6">
            <a:extLst>
              <a:ext uri="{FF2B5EF4-FFF2-40B4-BE49-F238E27FC236}">
                <a16:creationId xmlns:a16="http://schemas.microsoft.com/office/drawing/2014/main" id="{27CD2997-3829-4445-ADFB-5392A41BBCA7}"/>
              </a:ext>
            </a:extLst>
          </p:cNvPr>
          <p:cNvPicPr>
            <a:picLocks noGrp="1" noChangeAspect="1"/>
          </p:cNvPicPr>
          <p:nvPr>
            <p:ph idx="1"/>
          </p:nvPr>
        </p:nvPicPr>
        <p:blipFill>
          <a:blip r:embed="rId2"/>
          <a:stretch>
            <a:fillRect/>
          </a:stretch>
        </p:blipFill>
        <p:spPr>
          <a:xfrm>
            <a:off x="838200" y="2027376"/>
            <a:ext cx="10515600" cy="3947835"/>
          </a:xfrm>
        </p:spPr>
      </p:pic>
    </p:spTree>
    <p:extLst>
      <p:ext uri="{BB962C8B-B14F-4D97-AF65-F5344CB8AC3E}">
        <p14:creationId xmlns:p14="http://schemas.microsoft.com/office/powerpoint/2010/main" val="25047124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TotalTime>
  <Words>1270</Words>
  <Application>Microsoft Office PowerPoint</Application>
  <PresentationFormat>宽屏</PresentationFormat>
  <Paragraphs>133</Paragraphs>
  <Slides>27</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Arial Unicode MS</vt:lpstr>
      <vt:lpstr>等线</vt:lpstr>
      <vt:lpstr>等线 Light</vt:lpstr>
      <vt:lpstr>宋体</vt:lpstr>
      <vt:lpstr>Arial</vt:lpstr>
      <vt:lpstr>Cambria Math</vt:lpstr>
      <vt:lpstr>Office 主题​​</vt:lpstr>
      <vt:lpstr>基本的排序算法讲解</vt:lpstr>
      <vt:lpstr>常见数据结构</vt:lpstr>
      <vt:lpstr>求和问题分析</vt:lpstr>
      <vt:lpstr>三层求和问题运行时间，不同规模的数据下的运行时间的比较</vt:lpstr>
      <vt:lpstr>执行频率分析</vt:lpstr>
      <vt:lpstr>常见的增长数量级的总结</vt:lpstr>
      <vt:lpstr>问题规模</vt:lpstr>
      <vt:lpstr>评估运行时间（倍率实验）</vt:lpstr>
      <vt:lpstr>常见的排序算法：选择排序</vt:lpstr>
      <vt:lpstr>PowerPoint 演示文稿</vt:lpstr>
      <vt:lpstr>插入排序</vt:lpstr>
      <vt:lpstr>PowerPoint 演示文稿</vt:lpstr>
      <vt:lpstr>希尔排序</vt:lpstr>
      <vt:lpstr>PowerPoint 演示文稿</vt:lpstr>
      <vt:lpstr>PowerPoint 演示文稿</vt:lpstr>
      <vt:lpstr>归并排序</vt:lpstr>
      <vt:lpstr>PowerPoint 演示文稿</vt:lpstr>
      <vt:lpstr>自定向下的归并排序</vt:lpstr>
      <vt:lpstr>PowerPoint 演示文稿</vt:lpstr>
      <vt:lpstr>自底向上的归并排序</vt:lpstr>
      <vt:lpstr>PowerPoint 演示文稿</vt:lpstr>
      <vt:lpstr>归并排序总结</vt:lpstr>
      <vt:lpstr>快速排序</vt:lpstr>
      <vt:lpstr>快速排序的改进方向</vt:lpstr>
      <vt:lpstr>PowerPoint 演示文稿</vt:lpstr>
      <vt:lpstr>快速排序总结</vt:lpstr>
      <vt:lpstr>各种排序算法的性能特点：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算法入门</dc:title>
  <dc:creator>陈 晏详</dc:creator>
  <cp:lastModifiedBy>陈 晏详</cp:lastModifiedBy>
  <cp:revision>2</cp:revision>
  <dcterms:created xsi:type="dcterms:W3CDTF">2021-08-15T01:58:16Z</dcterms:created>
  <dcterms:modified xsi:type="dcterms:W3CDTF">2021-08-15T11:39:56Z</dcterms:modified>
</cp:coreProperties>
</file>